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  <p:sldMasterId id="2147483726" r:id="rId2"/>
    <p:sldMasterId id="2147483740" r:id="rId3"/>
  </p:sldMasterIdLst>
  <p:notesMasterIdLst>
    <p:notesMasterId r:id="rId72"/>
  </p:notesMasterIdLst>
  <p:handoutMasterIdLst>
    <p:handoutMasterId r:id="rId73"/>
  </p:handoutMasterIdLst>
  <p:sldIdLst>
    <p:sldId id="1167" r:id="rId4"/>
    <p:sldId id="1168" r:id="rId5"/>
    <p:sldId id="1047" r:id="rId6"/>
    <p:sldId id="1050" r:id="rId7"/>
    <p:sldId id="1093" r:id="rId8"/>
    <p:sldId id="1094" r:id="rId9"/>
    <p:sldId id="1095" r:id="rId10"/>
    <p:sldId id="1096" r:id="rId11"/>
    <p:sldId id="1056" r:id="rId12"/>
    <p:sldId id="1199" r:id="rId13"/>
    <p:sldId id="1048" r:id="rId14"/>
    <p:sldId id="1057" r:id="rId15"/>
    <p:sldId id="1171" r:id="rId16"/>
    <p:sldId id="1237" r:id="rId17"/>
    <p:sldId id="1239" r:id="rId18"/>
    <p:sldId id="1240" r:id="rId19"/>
    <p:sldId id="1241" r:id="rId20"/>
    <p:sldId id="1242" r:id="rId21"/>
    <p:sldId id="1201" r:id="rId22"/>
    <p:sldId id="1202" r:id="rId23"/>
    <p:sldId id="1243" r:id="rId24"/>
    <p:sldId id="1244" r:id="rId25"/>
    <p:sldId id="1238" r:id="rId26"/>
    <p:sldId id="1071" r:id="rId27"/>
    <p:sldId id="1100" r:id="rId28"/>
    <p:sldId id="1231" r:id="rId29"/>
    <p:sldId id="1232" r:id="rId30"/>
    <p:sldId id="1233" r:id="rId31"/>
    <p:sldId id="1074" r:id="rId32"/>
    <p:sldId id="1078" r:id="rId33"/>
    <p:sldId id="1103" r:id="rId34"/>
    <p:sldId id="1123" r:id="rId35"/>
    <p:sldId id="1107" r:id="rId36"/>
    <p:sldId id="1108" r:id="rId37"/>
    <p:sldId id="1117" r:id="rId38"/>
    <p:sldId id="1203" r:id="rId39"/>
    <p:sldId id="1204" r:id="rId40"/>
    <p:sldId id="1205" r:id="rId41"/>
    <p:sldId id="1206" r:id="rId42"/>
    <p:sldId id="1207" r:id="rId43"/>
    <p:sldId id="1208" r:id="rId44"/>
    <p:sldId id="1209" r:id="rId45"/>
    <p:sldId id="1210" r:id="rId46"/>
    <p:sldId id="1211" r:id="rId47"/>
    <p:sldId id="1212" r:id="rId48"/>
    <p:sldId id="1175" r:id="rId49"/>
    <p:sldId id="1216" r:id="rId50"/>
    <p:sldId id="1214" r:id="rId51"/>
    <p:sldId id="1235" r:id="rId52"/>
    <p:sldId id="1236" r:id="rId53"/>
    <p:sldId id="1234" r:id="rId54"/>
    <p:sldId id="1125" r:id="rId55"/>
    <p:sldId id="1217" r:id="rId56"/>
    <p:sldId id="1166" r:id="rId57"/>
    <p:sldId id="1079" r:id="rId58"/>
    <p:sldId id="1218" r:id="rId59"/>
    <p:sldId id="1219" r:id="rId60"/>
    <p:sldId id="1220" r:id="rId61"/>
    <p:sldId id="1221" r:id="rId62"/>
    <p:sldId id="1222" r:id="rId63"/>
    <p:sldId id="1223" r:id="rId64"/>
    <p:sldId id="1224" r:id="rId65"/>
    <p:sldId id="1225" r:id="rId66"/>
    <p:sldId id="1226" r:id="rId67"/>
    <p:sldId id="1227" r:id="rId68"/>
    <p:sldId id="1228" r:id="rId69"/>
    <p:sldId id="1229" r:id="rId70"/>
    <p:sldId id="1230" r:id="rId7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ieter van Rooyen (WRP)" initials="PvR (WRP)" lastIdx="7" clrIdx="0"/>
  <p:cmAuthor id="1" name="Colin Talanda" initials="CT" lastIdx="3" clrIdx="1">
    <p:extLst>
      <p:ext uri="{19B8F6BF-5375-455C-9EA6-DF929625EA0E}">
        <p15:presenceInfo xmlns:p15="http://schemas.microsoft.com/office/powerpoint/2012/main" userId="S-1-5-21-1657082222-3515343215-833021923-1177" providerId="AD"/>
      </p:ext>
    </p:extLst>
  </p:cmAuthor>
  <p:cmAuthor id="2" name="Sebastian Jahnke" initials="SJ" lastIdx="1" clrIdx="2">
    <p:extLst>
      <p:ext uri="{19B8F6BF-5375-455C-9EA6-DF929625EA0E}">
        <p15:presenceInfo xmlns:p15="http://schemas.microsoft.com/office/powerpoint/2012/main" userId="Sebastian Jahnk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592D"/>
    <a:srgbClr val="FFBC01"/>
    <a:srgbClr val="00FF00"/>
    <a:srgbClr val="009900"/>
    <a:srgbClr val="FF3399"/>
    <a:srgbClr val="FDEADA"/>
    <a:srgbClr val="FFFFFF"/>
    <a:srgbClr val="4A7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4434" autoAdjust="0"/>
  </p:normalViewPr>
  <p:slideViewPr>
    <p:cSldViewPr snapToGrid="0">
      <p:cViewPr varScale="1">
        <p:scale>
          <a:sx n="83" d="100"/>
          <a:sy n="83" d="100"/>
        </p:scale>
        <p:origin x="1339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32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990"/>
    </p:cViewPr>
  </p:sorterViewPr>
  <p:notesViewPr>
    <p:cSldViewPr snapToGrid="0">
      <p:cViewPr varScale="1">
        <p:scale>
          <a:sx n="52" d="100"/>
          <a:sy n="52" d="100"/>
        </p:scale>
        <p:origin x="295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commentAuthors" Target="commentAuthor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handoutMaster" Target="handoutMasters/handoutMaster1.xml"/><Relationship Id="rId78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viewProps" Target="view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8" cy="498055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8" cy="498055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F9FBA0E0-4BE6-4A32-AE56-90BD3051A579}" type="datetimeFigureOut">
              <a:rPr lang="en-US" smtClean="0"/>
              <a:t>8/30/2021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28585"/>
            <a:ext cx="2945658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428585"/>
            <a:ext cx="2945658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FCA19406-1873-42A4-A305-7999F0E62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783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8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8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E8696F79-02F0-4926-9764-1D728F352A0B}" type="datetimeFigureOut">
              <a:rPr lang="en-ZA" smtClean="0"/>
              <a:t>2021/08/30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28586"/>
            <a:ext cx="2945658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6"/>
            <a:ext cx="2945658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DEC39D30-B17C-4499-BC23-2AA0CF843A52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49815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05023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5920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39D30-B17C-4499-BC23-2AA0CF843A52}" type="slidenum">
              <a:rPr lang="en-ZA" smtClean="0"/>
              <a:t>25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05998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0389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41240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39D30-B17C-4499-BC23-2AA0CF843A52}" type="slidenum">
              <a:rPr lang="en-ZA" smtClean="0">
                <a:solidFill>
                  <a:prstClr val="black"/>
                </a:solidFill>
              </a:rPr>
              <a:pPr/>
              <a:t>31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6385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39D30-B17C-4499-BC23-2AA0CF843A52}" type="slidenum">
              <a:rPr lang="en-ZA" smtClean="0">
                <a:solidFill>
                  <a:prstClr val="black"/>
                </a:solidFill>
              </a:rPr>
              <a:pPr/>
              <a:t>32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3769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39D30-B17C-4499-BC23-2AA0CF843A52}" type="slidenum">
              <a:rPr lang="en-ZA" smtClean="0">
                <a:solidFill>
                  <a:prstClr val="black"/>
                </a:solidFill>
              </a:rPr>
              <a:pPr/>
              <a:t>34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8237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39D30-B17C-4499-BC23-2AA0CF843A52}" type="slidenum">
              <a:rPr lang="en-ZA" smtClean="0">
                <a:solidFill>
                  <a:prstClr val="black"/>
                </a:solidFill>
              </a:rPr>
              <a:pPr/>
              <a:t>35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0456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39D30-B17C-4499-BC23-2AA0CF843A52}" type="slidenum">
              <a:rPr lang="en-ZA" smtClean="0">
                <a:solidFill>
                  <a:prstClr val="black"/>
                </a:solidFill>
              </a:rPr>
              <a:pPr/>
              <a:t>47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925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39D30-B17C-4499-BC23-2AA0CF843A52}" type="slidenum">
              <a:rPr lang="en-ZA" smtClean="0">
                <a:solidFill>
                  <a:prstClr val="black"/>
                </a:solidFill>
              </a:rPr>
              <a:pPr/>
              <a:t>48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286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96448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39D30-B17C-4499-BC23-2AA0CF843A52}" type="slidenum">
              <a:rPr lang="en-ZA" smtClean="0">
                <a:solidFill>
                  <a:prstClr val="black"/>
                </a:solidFill>
              </a:rPr>
              <a:pPr/>
              <a:t>52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6640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39D30-B17C-4499-BC23-2AA0CF843A52}" type="slidenum">
              <a:rPr lang="en-ZA" smtClean="0">
                <a:solidFill>
                  <a:prstClr val="black"/>
                </a:solidFill>
              </a:rPr>
              <a:pPr/>
              <a:t>53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8753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39D30-B17C-4499-BC23-2AA0CF843A52}" type="slidenum">
              <a:rPr lang="en-ZA" smtClean="0">
                <a:solidFill>
                  <a:prstClr val="black"/>
                </a:solidFill>
              </a:rPr>
              <a:pPr/>
              <a:t>54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8991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79594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39D30-B17C-4499-BC23-2AA0CF843A52}" type="slidenum">
              <a:rPr lang="en-ZA" smtClean="0">
                <a:solidFill>
                  <a:prstClr val="black"/>
                </a:solidFill>
              </a:rPr>
              <a:pPr/>
              <a:t>56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4283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39D30-B17C-4499-BC23-2AA0CF843A52}" type="slidenum">
              <a:rPr lang="en-ZA" smtClean="0">
                <a:solidFill>
                  <a:prstClr val="black"/>
                </a:solidFill>
              </a:rPr>
              <a:pPr/>
              <a:t>57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0320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39D30-B17C-4499-BC23-2AA0CF843A52}" type="slidenum">
              <a:rPr lang="en-ZA" smtClean="0">
                <a:solidFill>
                  <a:prstClr val="black"/>
                </a:solidFill>
              </a:rPr>
              <a:pPr/>
              <a:t>58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0576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39D30-B17C-4499-BC23-2AA0CF843A52}" type="slidenum">
              <a:rPr lang="en-ZA" smtClean="0">
                <a:solidFill>
                  <a:prstClr val="black"/>
                </a:solidFill>
              </a:rPr>
              <a:pPr/>
              <a:t>59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6504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39D30-B17C-4499-BC23-2AA0CF843A52}" type="slidenum">
              <a:rPr lang="en-ZA" smtClean="0">
                <a:solidFill>
                  <a:prstClr val="black"/>
                </a:solidFill>
              </a:rPr>
              <a:pPr/>
              <a:t>60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7273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39D30-B17C-4499-BC23-2AA0CF843A52}" type="slidenum">
              <a:rPr lang="en-ZA" smtClean="0">
                <a:solidFill>
                  <a:prstClr val="black"/>
                </a:solidFill>
              </a:rPr>
              <a:pPr/>
              <a:t>61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82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39D30-B17C-4499-BC23-2AA0CF843A52}" type="slidenum">
              <a:rPr lang="en-ZA" smtClean="0"/>
              <a:t>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774016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39D30-B17C-4499-BC23-2AA0CF843A52}" type="slidenum">
              <a:rPr lang="en-ZA" smtClean="0">
                <a:solidFill>
                  <a:prstClr val="black"/>
                </a:solidFill>
              </a:rPr>
              <a:pPr/>
              <a:t>62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8010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39D30-B17C-4499-BC23-2AA0CF843A52}" type="slidenum">
              <a:rPr lang="en-ZA" smtClean="0">
                <a:solidFill>
                  <a:prstClr val="black"/>
                </a:solidFill>
              </a:rPr>
              <a:pPr/>
              <a:t>63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7185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39D30-B17C-4499-BC23-2AA0CF843A52}" type="slidenum">
              <a:rPr lang="en-ZA" smtClean="0">
                <a:solidFill>
                  <a:prstClr val="black"/>
                </a:solidFill>
              </a:rPr>
              <a:pPr/>
              <a:t>64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9583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39D30-B17C-4499-BC23-2AA0CF843A52}" type="slidenum">
              <a:rPr lang="en-ZA" smtClean="0">
                <a:solidFill>
                  <a:prstClr val="black"/>
                </a:solidFill>
              </a:rPr>
              <a:pPr/>
              <a:t>65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2820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39D30-B17C-4499-BC23-2AA0CF843A52}" type="slidenum">
              <a:rPr lang="en-ZA" smtClean="0">
                <a:solidFill>
                  <a:prstClr val="black"/>
                </a:solidFill>
              </a:rPr>
              <a:pPr/>
              <a:t>66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9612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39D30-B17C-4499-BC23-2AA0CF843A52}" type="slidenum">
              <a:rPr lang="en-ZA" smtClean="0">
                <a:solidFill>
                  <a:prstClr val="black"/>
                </a:solidFill>
              </a:rPr>
              <a:pPr/>
              <a:t>67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9332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4474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2371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39D30-B17C-4499-BC23-2AA0CF843A52}" type="slidenum">
              <a:rPr lang="en-ZA" smtClean="0"/>
              <a:t>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37148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39D30-B17C-4499-BC23-2AA0CF843A52}" type="slidenum">
              <a:rPr lang="en-ZA" smtClean="0"/>
              <a:t>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24950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0332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246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39D30-B17C-4499-BC23-2AA0CF843A52}" type="slidenum">
              <a:rPr lang="en-ZA" smtClean="0"/>
              <a:t>19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48497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DWS Slide Cover3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 descr="DWS Slide Cover pic4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12888"/>
            <a:ext cx="9180513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50728" y="2148009"/>
            <a:ext cx="7077807" cy="3030660"/>
          </a:xfrm>
          <a:prstGeom prst="rect">
            <a:avLst/>
          </a:prstGeom>
        </p:spPr>
        <p:txBody>
          <a:bodyPr/>
          <a:lstStyle>
            <a:lvl1pPr algn="l">
              <a:defRPr lang="en-US" sz="2400" kern="1200" dirty="0" smtClean="0">
                <a:solidFill>
                  <a:schemeClr val="bg2">
                    <a:lumMod val="25000"/>
                  </a:schemeClr>
                </a:solidFill>
                <a:latin typeface="Gill Snas" charset="0"/>
                <a:ea typeface="ＭＳ Ｐゴシック" charset="0"/>
                <a:cs typeface="Gill Snas" charset="0"/>
              </a:defRPr>
            </a:lvl1pPr>
          </a:lstStyle>
          <a:p>
            <a:pPr eaLnBrk="1" hangingPunct="1">
              <a:defRPr/>
            </a:pPr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  <a:t>PRESENTATION TITLE</a:t>
            </a:r>
            <a:br>
              <a:rPr lang="en-US" dirty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</a:b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  <a:t/>
            </a:r>
            <a:br>
              <a:rPr lang="en-US" dirty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</a:b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  <a:t>Presented by:</a:t>
            </a:r>
            <a:br>
              <a:rPr lang="en-US" sz="1400" dirty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</a:b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  <a:t>Name Surname</a:t>
            </a:r>
            <a:br>
              <a:rPr lang="en-US" sz="1800" dirty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</a:b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  <a:t>Designation</a:t>
            </a:r>
            <a:br>
              <a:rPr lang="en-US" sz="1800" dirty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</a:b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  <a:t>Directorate</a:t>
            </a:r>
            <a:br>
              <a:rPr lang="en-US" sz="1800" dirty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</a:b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  <a:t/>
            </a:r>
            <a:br>
              <a:rPr lang="en-US" sz="1800" dirty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</a:b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  <a:t>Date</a:t>
            </a:r>
            <a:br>
              <a:rPr lang="en-US" sz="1400" dirty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030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16" y="6270499"/>
            <a:ext cx="2133600" cy="180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4E374E3-DC7C-44D5-9424-E52ECA93ED9F}" type="datetime1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8/30/2021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63816" y="6270499"/>
            <a:ext cx="2895600" cy="180000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86176" y="6551801"/>
            <a:ext cx="288000" cy="2880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ZA" sz="2400" dirty="0">
              <a:solidFill>
                <a:prstClr val="black"/>
              </a:solidFill>
            </a:endParaRP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6176" y="6582282"/>
            <a:ext cx="294836" cy="180000"/>
          </a:xfrm>
          <a:prstGeom prst="rect">
            <a:avLst/>
          </a:prstGeom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3918D1BD-C811-492F-9AF0-38BA1F8577B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831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16" y="6270499"/>
            <a:ext cx="2133600" cy="180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91742AA-FB39-4743-8D79-A47C6E0FCC17}" type="datetime1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8/30/2021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63816" y="6270499"/>
            <a:ext cx="2895600" cy="180000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86176" y="6551801"/>
            <a:ext cx="288000" cy="2880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ZA" sz="2400" dirty="0">
              <a:solidFill>
                <a:prstClr val="black"/>
              </a:solidFill>
            </a:endParaRP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6176" y="6582282"/>
            <a:ext cx="294836" cy="180000"/>
          </a:xfrm>
          <a:prstGeom prst="rect">
            <a:avLst/>
          </a:prstGeom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3918D1BD-C811-492F-9AF0-38BA1F8577B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386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16" y="6270499"/>
            <a:ext cx="2133600" cy="180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3ED148C-8680-4A42-A40D-8DDE8667E77B}" type="datetime1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8/30/2021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63816" y="6270499"/>
            <a:ext cx="2895600" cy="180000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86176" y="6551801"/>
            <a:ext cx="288000" cy="2880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ZA" sz="2400" dirty="0">
              <a:solidFill>
                <a:prstClr val="black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86176" y="6582282"/>
            <a:ext cx="294836" cy="180000"/>
          </a:xfrm>
          <a:prstGeom prst="rect">
            <a:avLst/>
          </a:prstGeom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3918D1BD-C811-492F-9AF0-38BA1F8577B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276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DWS Slide Cover3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 descr="DWS Slide Cover pic4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12888"/>
            <a:ext cx="9180513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50728" y="2148009"/>
            <a:ext cx="7077807" cy="3030660"/>
          </a:xfrm>
          <a:prstGeom prst="rect">
            <a:avLst/>
          </a:prstGeom>
        </p:spPr>
        <p:txBody>
          <a:bodyPr/>
          <a:lstStyle>
            <a:lvl1pPr algn="l">
              <a:defRPr lang="en-US" sz="2400" kern="1200" dirty="0" smtClean="0">
                <a:solidFill>
                  <a:schemeClr val="bg2">
                    <a:lumMod val="25000"/>
                  </a:schemeClr>
                </a:solidFill>
                <a:latin typeface="Gill Snas" charset="0"/>
                <a:ea typeface="ＭＳ Ｐゴシック" charset="0"/>
                <a:cs typeface="Gill Snas" charset="0"/>
              </a:defRPr>
            </a:lvl1pPr>
          </a:lstStyle>
          <a:p>
            <a:pPr eaLnBrk="1" hangingPunct="1">
              <a:defRPr/>
            </a:pPr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  <a:t>PRESENTATION TITLE</a:t>
            </a:r>
            <a:br>
              <a:rPr lang="en-US" dirty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</a:b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  <a:t/>
            </a:r>
            <a:br>
              <a:rPr lang="en-US" dirty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</a:b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  <a:t>Presented by:</a:t>
            </a:r>
            <a:br>
              <a:rPr lang="en-US" sz="1400" dirty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</a:b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  <a:t>Name Surname</a:t>
            </a:r>
            <a:br>
              <a:rPr lang="en-US" sz="1800" dirty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</a:b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  <a:t>Designation</a:t>
            </a:r>
            <a:br>
              <a:rPr lang="en-US" sz="1800" dirty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</a:b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  <a:t>Directorate</a:t>
            </a:r>
            <a:br>
              <a:rPr lang="en-US" sz="1800" dirty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</a:b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  <a:t/>
            </a:r>
            <a:br>
              <a:rPr lang="en-US" sz="1800" dirty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</a:b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  <a:t>Date</a:t>
            </a:r>
            <a:br>
              <a:rPr lang="en-US" sz="1400" dirty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871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7108" y="2130425"/>
            <a:ext cx="6981092" cy="1470025"/>
          </a:xfrm>
          <a:prstGeom prst="rect">
            <a:avLst/>
          </a:prstGeom>
        </p:spPr>
        <p:txBody>
          <a:bodyPr/>
          <a:lstStyle>
            <a:lvl1pPr algn="l">
              <a:defRPr lang="en-US" sz="2800" b="1" kern="1200" dirty="0">
                <a:solidFill>
                  <a:srgbClr val="A4B16F"/>
                </a:solidFill>
                <a:latin typeface="Gill Sans"/>
                <a:ea typeface="+mn-ea"/>
                <a:cs typeface="Gill San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7108" y="3886200"/>
            <a:ext cx="6295292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2000" kern="1200" dirty="0" smtClean="0">
                <a:solidFill>
                  <a:srgbClr val="A4B16F"/>
                </a:solidFill>
                <a:latin typeface="Gill Sans"/>
                <a:ea typeface="+mn-ea"/>
                <a:cs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16" y="6270499"/>
            <a:ext cx="2133600" cy="180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F713A5C-2932-4534-9E8D-1C012D084504}" type="datetime1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8/30/2021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63816" y="6270499"/>
            <a:ext cx="2895600" cy="180000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86176" y="6551801"/>
            <a:ext cx="288000" cy="2880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ZA" sz="2400" dirty="0">
              <a:solidFill>
                <a:prstClr val="black"/>
              </a:solidFill>
            </a:endParaRP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6176" y="6582282"/>
            <a:ext cx="294836" cy="180000"/>
          </a:xfrm>
          <a:prstGeom prst="rect">
            <a:avLst/>
          </a:prstGeom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3918D1BD-C811-492F-9AF0-38BA1F8577B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968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231" y="90006"/>
            <a:ext cx="7807569" cy="745263"/>
          </a:xfrm>
          <a:prstGeom prst="rect">
            <a:avLst/>
          </a:prstGeom>
        </p:spPr>
        <p:txBody>
          <a:bodyPr anchor="ctr" anchorCtr="0"/>
          <a:lstStyle>
            <a:lvl1pPr algn="l">
              <a:defRPr lang="en-US" sz="2400" b="1" kern="1200" cap="all" baseline="0" dirty="0" smtClean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816" y="835269"/>
            <a:ext cx="7789984" cy="53876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2400" b="1" kern="1200" cap="all" baseline="0" dirty="0" smtClean="0">
                <a:solidFill>
                  <a:srgbClr val="A4B16F"/>
                </a:solidFill>
                <a:latin typeface="Gill Sans"/>
                <a:ea typeface="+mn-ea"/>
                <a:cs typeface="Gill Sans"/>
              </a:defRPr>
            </a:lvl1pPr>
            <a:lvl2pPr marL="0" indent="0">
              <a:buNone/>
              <a:defRPr lang="en-US" sz="2000" kern="1200" dirty="0" smtClean="0">
                <a:solidFill>
                  <a:srgbClr val="A4B16F"/>
                </a:solidFill>
                <a:latin typeface="Gill Sans"/>
                <a:ea typeface="+mn-ea"/>
                <a:cs typeface="Gill Sans"/>
              </a:defRPr>
            </a:lvl2pPr>
            <a:lvl3pPr marL="0" indent="0">
              <a:lnSpc>
                <a:spcPct val="2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623888" indent="-536575">
              <a:buFont typeface="Wingdings" panose="05000000000000000000" pitchFamily="2" charset="2"/>
              <a:buChar char="§"/>
              <a:defRPr/>
            </a:lvl4pPr>
            <a:lvl5pPr marL="984250" indent="-36036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16" y="6270499"/>
            <a:ext cx="2133600" cy="180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F34E562-BF6F-4C59-B768-59E760B680E5}" type="datetime1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8/30/2021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63816" y="6270499"/>
            <a:ext cx="2895600" cy="180000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Oval 17"/>
          <p:cNvSpPr/>
          <p:nvPr userDrawn="1"/>
        </p:nvSpPr>
        <p:spPr>
          <a:xfrm>
            <a:off x="86176" y="6551801"/>
            <a:ext cx="288000" cy="2880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ZA" sz="2400" dirty="0">
              <a:solidFill>
                <a:prstClr val="black"/>
              </a:solidFill>
            </a:endParaRPr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86176" y="6582282"/>
            <a:ext cx="294836" cy="180000"/>
          </a:xfrm>
          <a:prstGeom prst="rect">
            <a:avLst/>
          </a:prstGeom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3918D1BD-C811-492F-9AF0-38BA1F8577B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767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816" y="70338"/>
            <a:ext cx="7789984" cy="764931"/>
          </a:xfrm>
          <a:prstGeom prst="rect">
            <a:avLst/>
          </a:prstGeom>
        </p:spPr>
        <p:txBody>
          <a:bodyPr anchor="ctr" anchorCtr="0"/>
          <a:lstStyle>
            <a:lvl1pPr algn="l">
              <a:defRPr lang="en-US" sz="2400" b="1" kern="1200" cap="all" baseline="0" dirty="0" smtClean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816" y="835269"/>
            <a:ext cx="7789984" cy="53876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lang="en-US" sz="2400" b="1" kern="1200" cap="all" baseline="0" dirty="0" smtClean="0">
                <a:solidFill>
                  <a:srgbClr val="A4B16F"/>
                </a:solidFill>
                <a:latin typeface="Gill Sans"/>
                <a:ea typeface="+mn-ea"/>
                <a:cs typeface="Gill Sans"/>
              </a:defRPr>
            </a:lvl1pPr>
            <a:lvl2pPr marL="447675" indent="-447675">
              <a:lnSpc>
                <a:spcPct val="150000"/>
              </a:lnSpc>
              <a:defRPr lang="en-US" sz="2000" kern="1200" dirty="0" smtClean="0">
                <a:solidFill>
                  <a:srgbClr val="A4B16F"/>
                </a:solidFill>
                <a:latin typeface="Gill Sans"/>
                <a:ea typeface="+mn-ea"/>
                <a:cs typeface="Gill Sans"/>
              </a:defRPr>
            </a:lvl2pPr>
            <a:lvl3pPr marL="809625" indent="-361950">
              <a:lnSpc>
                <a:spcPct val="150000"/>
              </a:lnSpc>
              <a:buFont typeface="Wingdings" panose="05000000000000000000" pitchFamily="2" charset="2"/>
              <a:buChar char="§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257300" indent="-360363">
              <a:buFont typeface="Arial" panose="020B0604020202020204" pitchFamily="34" charset="0"/>
              <a:buChar char="•"/>
              <a:defRPr/>
            </a:lvl4pPr>
            <a:lvl5pPr marL="1617663" indent="-360363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16" y="6270499"/>
            <a:ext cx="2133600" cy="180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4FD9519-BB22-46F4-B759-70E021C5ECED}" type="datetime1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8/30/2021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63816" y="6270499"/>
            <a:ext cx="2895600" cy="180000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86176" y="6551801"/>
            <a:ext cx="288000" cy="2880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ZA" sz="2400" dirty="0">
              <a:solidFill>
                <a:prstClr val="black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86176" y="6582282"/>
            <a:ext cx="294836" cy="180000"/>
          </a:xfrm>
          <a:prstGeom prst="rect">
            <a:avLst/>
          </a:prstGeom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3918D1BD-C811-492F-9AF0-38BA1F8577B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234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9523" y="4406900"/>
            <a:ext cx="7035190" cy="1362075"/>
          </a:xfrm>
          <a:prstGeom prst="rect">
            <a:avLst/>
          </a:prstGeom>
        </p:spPr>
        <p:txBody>
          <a:bodyPr anchor="ctr"/>
          <a:lstStyle>
            <a:lvl1pPr algn="l">
              <a:defRPr lang="en-US" sz="2800" b="1" kern="1200" dirty="0">
                <a:solidFill>
                  <a:srgbClr val="A4B16F"/>
                </a:solidFill>
                <a:latin typeface="Gill Sans"/>
                <a:ea typeface="+mn-ea"/>
                <a:cs typeface="Gill San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9523" y="2906713"/>
            <a:ext cx="703519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sz="2000" kern="1200" dirty="0" smtClean="0">
                <a:solidFill>
                  <a:srgbClr val="A4B16F"/>
                </a:solidFill>
                <a:latin typeface="Gill Sans"/>
                <a:ea typeface="+mn-ea"/>
                <a:cs typeface="Gill San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16" y="6270499"/>
            <a:ext cx="2133600" cy="180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A4324F8-2CB8-4DB3-8108-33FCF77E3E6F}" type="datetime1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8/30/2021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63816" y="6270499"/>
            <a:ext cx="2895600" cy="180000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86176" y="6551801"/>
            <a:ext cx="288000" cy="2880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ZA" sz="2400" dirty="0">
              <a:solidFill>
                <a:prstClr val="black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86176" y="6582282"/>
            <a:ext cx="294836" cy="180000"/>
          </a:xfrm>
          <a:prstGeom prst="rect">
            <a:avLst/>
          </a:prstGeom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3918D1BD-C811-492F-9AF0-38BA1F8577B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030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816" y="274638"/>
            <a:ext cx="7789983" cy="1143000"/>
          </a:xfrm>
          <a:prstGeom prst="rect">
            <a:avLst/>
          </a:prstGeom>
        </p:spPr>
        <p:txBody>
          <a:bodyPr/>
          <a:lstStyle>
            <a:lvl1pPr algn="l">
              <a:defRPr lang="en-US" sz="2400" b="1" kern="1200" dirty="0" smtClean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6814" y="1600200"/>
            <a:ext cx="4050000" cy="4525963"/>
          </a:xfrm>
          <a:prstGeom prst="rect">
            <a:avLst/>
          </a:prstGeom>
        </p:spPr>
        <p:txBody>
          <a:bodyPr/>
          <a:lstStyle>
            <a:lvl1pPr>
              <a:defRPr lang="en-US" sz="2400" b="1" kern="1200" dirty="0" smtClean="0">
                <a:solidFill>
                  <a:srgbClr val="A4B16F"/>
                </a:solidFill>
                <a:latin typeface="Gill Sans"/>
                <a:ea typeface="+mn-ea"/>
                <a:cs typeface="Gill Sans"/>
              </a:defRPr>
            </a:lvl1pPr>
            <a:lvl2pPr>
              <a:defRPr lang="en-US" sz="2000" kern="1200" dirty="0" smtClean="0">
                <a:solidFill>
                  <a:srgbClr val="A4B16F"/>
                </a:solidFill>
                <a:latin typeface="Gill Sans"/>
                <a:ea typeface="+mn-ea"/>
                <a:cs typeface="Gill Sans"/>
              </a:defRPr>
            </a:lvl2pPr>
            <a:lvl3pPr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3160" y="1600200"/>
            <a:ext cx="4050000" cy="4525963"/>
          </a:xfrm>
          <a:prstGeom prst="rect">
            <a:avLst/>
          </a:prstGeom>
        </p:spPr>
        <p:txBody>
          <a:bodyPr/>
          <a:lstStyle>
            <a:lvl1pPr marL="342900" indent="-342900">
              <a:defRPr lang="en-US" sz="2400" b="1" kern="1200" dirty="0" smtClean="0">
                <a:solidFill>
                  <a:srgbClr val="A4B16F"/>
                </a:solidFill>
                <a:latin typeface="Gill Sans"/>
                <a:ea typeface="+mn-ea"/>
                <a:cs typeface="Gill Sans"/>
              </a:defRPr>
            </a:lvl1pPr>
            <a:lvl2pPr marL="742950" indent="-285750">
              <a:defRPr lang="en-US" sz="2000" kern="1200" dirty="0" smtClean="0">
                <a:solidFill>
                  <a:srgbClr val="A4B16F"/>
                </a:solidFill>
                <a:latin typeface="Gill Sans"/>
                <a:ea typeface="+mn-ea"/>
                <a:cs typeface="Gill Sans"/>
              </a:defRPr>
            </a:lvl2pPr>
            <a:lvl3pPr marL="1143000" indent="-228600"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marL="742950" lvl="1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</a:pPr>
            <a:r>
              <a:rPr lang="en-US" dirty="0"/>
              <a:t>Second level</a:t>
            </a:r>
          </a:p>
          <a:p>
            <a:pPr marL="1143000" lvl="2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16" y="6270499"/>
            <a:ext cx="2133600" cy="180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2341320-839A-4850-9931-04621EBB9E36}" type="datetime1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8/30/2021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63816" y="6270499"/>
            <a:ext cx="2895600" cy="180000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86176" y="6551801"/>
            <a:ext cx="288000" cy="2880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ZA" sz="2400" dirty="0">
              <a:solidFill>
                <a:prstClr val="black"/>
              </a:solidFill>
            </a:endParaRP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6176" y="6582282"/>
            <a:ext cx="294836" cy="180000"/>
          </a:xfrm>
          <a:prstGeom prst="rect">
            <a:avLst/>
          </a:prstGeom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3918D1BD-C811-492F-9AF0-38BA1F8577B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3640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816" y="90006"/>
            <a:ext cx="8247184" cy="652944"/>
          </a:xfrm>
          <a:prstGeom prst="rect">
            <a:avLst/>
          </a:prstGeom>
        </p:spPr>
        <p:txBody>
          <a:bodyPr/>
          <a:lstStyle>
            <a:lvl1pPr algn="l">
              <a:lnSpc>
                <a:spcPct val="150000"/>
              </a:lnSpc>
              <a:defRPr lang="en-US" sz="2400" b="1" kern="1200" cap="all" baseline="0" dirty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16" y="6270499"/>
            <a:ext cx="2133600" cy="180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D063FA6-F4CA-493A-A821-95EF10B3863F}" type="datetime1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8/30/2021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63816" y="6270499"/>
            <a:ext cx="2895600" cy="180000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86176" y="6551801"/>
            <a:ext cx="288000" cy="2880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ZA" sz="24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6176" y="6582282"/>
            <a:ext cx="294836" cy="180000"/>
          </a:xfrm>
          <a:prstGeom prst="rect">
            <a:avLst/>
          </a:prstGeom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3918D1BD-C811-492F-9AF0-38BA1F8577B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313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7108" y="2130425"/>
            <a:ext cx="6981092" cy="1470025"/>
          </a:xfrm>
          <a:prstGeom prst="rect">
            <a:avLst/>
          </a:prstGeom>
        </p:spPr>
        <p:txBody>
          <a:bodyPr/>
          <a:lstStyle>
            <a:lvl1pPr algn="l">
              <a:defRPr lang="en-US" sz="2800" b="1" kern="1200" dirty="0">
                <a:solidFill>
                  <a:srgbClr val="A4B16F"/>
                </a:solidFill>
                <a:latin typeface="Gill Sans"/>
                <a:ea typeface="+mn-ea"/>
                <a:cs typeface="Gill San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7108" y="3886200"/>
            <a:ext cx="6295292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2000" kern="1200" dirty="0" smtClean="0">
                <a:solidFill>
                  <a:srgbClr val="A4B16F"/>
                </a:solidFill>
                <a:latin typeface="Gill Sans"/>
                <a:ea typeface="+mn-ea"/>
                <a:cs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16" y="6270499"/>
            <a:ext cx="2133600" cy="180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F713A5C-2932-4534-9E8D-1C012D084504}" type="datetime1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8/30/2021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63816" y="6270499"/>
            <a:ext cx="2895600" cy="180000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86176" y="6551801"/>
            <a:ext cx="288000" cy="2880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ZA" sz="2400" dirty="0">
              <a:solidFill>
                <a:prstClr val="black"/>
              </a:solidFill>
            </a:endParaRP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6176" y="6582282"/>
            <a:ext cx="294836" cy="180000"/>
          </a:xfrm>
          <a:prstGeom prst="rect">
            <a:avLst/>
          </a:prstGeom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3918D1BD-C811-492F-9AF0-38BA1F8577B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784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16" y="6270499"/>
            <a:ext cx="2133600" cy="180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597830B-32D0-4A00-A109-A335D623297D}" type="datetime1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8/30/2021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63816" y="6270499"/>
            <a:ext cx="2895600" cy="180000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86176" y="6551801"/>
            <a:ext cx="288000" cy="2880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ZA" sz="2400" dirty="0">
              <a:solidFill>
                <a:prstClr val="black"/>
              </a:solidFill>
            </a:endParaRP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6176" y="6582282"/>
            <a:ext cx="294836" cy="180000"/>
          </a:xfrm>
          <a:prstGeom prst="rect">
            <a:avLst/>
          </a:prstGeom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3918D1BD-C811-492F-9AF0-38BA1F8577B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1743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816" y="273050"/>
            <a:ext cx="2568697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816" y="1435100"/>
            <a:ext cx="2568697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16" y="6270499"/>
            <a:ext cx="2133600" cy="180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52A1D04-DFEE-46A1-A188-A4D6F8F3F590}" type="datetime1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8/30/2021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63816" y="6270499"/>
            <a:ext cx="2895600" cy="180000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86176" y="6551801"/>
            <a:ext cx="288000" cy="2880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ZA" sz="2400" dirty="0">
              <a:solidFill>
                <a:prstClr val="black"/>
              </a:solidFill>
            </a:endParaRP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6176" y="6582282"/>
            <a:ext cx="294836" cy="180000"/>
          </a:xfrm>
          <a:prstGeom prst="rect">
            <a:avLst/>
          </a:prstGeom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3918D1BD-C811-492F-9AF0-38BA1F8577B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8677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16" y="6270499"/>
            <a:ext cx="2133600" cy="180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4E374E3-DC7C-44D5-9424-E52ECA93ED9F}" type="datetime1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8/30/2021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63816" y="6270499"/>
            <a:ext cx="2895600" cy="180000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86176" y="6551801"/>
            <a:ext cx="288000" cy="2880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ZA" sz="2400" dirty="0">
              <a:solidFill>
                <a:prstClr val="black"/>
              </a:solidFill>
            </a:endParaRP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6176" y="6582282"/>
            <a:ext cx="294836" cy="180000"/>
          </a:xfrm>
          <a:prstGeom prst="rect">
            <a:avLst/>
          </a:prstGeom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3918D1BD-C811-492F-9AF0-38BA1F8577B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4286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16" y="6270499"/>
            <a:ext cx="2133600" cy="180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91742AA-FB39-4743-8D79-A47C6E0FCC17}" type="datetime1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8/30/2021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63816" y="6270499"/>
            <a:ext cx="2895600" cy="180000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86176" y="6551801"/>
            <a:ext cx="288000" cy="2880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ZA" sz="2400" dirty="0">
              <a:solidFill>
                <a:prstClr val="black"/>
              </a:solidFill>
            </a:endParaRP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6176" y="6582282"/>
            <a:ext cx="294836" cy="180000"/>
          </a:xfrm>
          <a:prstGeom prst="rect">
            <a:avLst/>
          </a:prstGeom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3918D1BD-C811-492F-9AF0-38BA1F8577B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567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16" y="6270499"/>
            <a:ext cx="2133600" cy="180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3ED148C-8680-4A42-A40D-8DDE8667E77B}" type="datetime1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8/30/2021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63816" y="6270499"/>
            <a:ext cx="2895600" cy="180000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86176" y="6551801"/>
            <a:ext cx="288000" cy="2880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ZA" sz="2400" dirty="0">
              <a:solidFill>
                <a:prstClr val="black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86176" y="6582282"/>
            <a:ext cx="294836" cy="180000"/>
          </a:xfrm>
          <a:prstGeom prst="rect">
            <a:avLst/>
          </a:prstGeom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3918D1BD-C811-492F-9AF0-38BA1F8577B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3609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CK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16051"/>
            <a:ext cx="8229600" cy="1603375"/>
          </a:xfrm>
          <a:prstGeom prst="rect">
            <a:avLst/>
          </a:prstGeom>
        </p:spPr>
        <p:txBody>
          <a:bodyPr/>
          <a:lstStyle>
            <a:lvl1pPr>
              <a:lnSpc>
                <a:spcPts val="4000"/>
              </a:lnSpc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19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7A975F3B-1523-41FE-9CEA-042748CE6ACD}" type="datetimeFigureOut">
              <a:rPr lang="en-ZA" smtClean="0">
                <a:solidFill>
                  <a:prstClr val="black"/>
                </a:solidFill>
              </a:rPr>
              <a:pPr/>
              <a:t>2021/08/30</a:t>
            </a:fld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DE1B64FC-0FB0-4D0E-B757-407C0BC0C04A}" type="slidenum">
              <a:rPr lang="en-ZA" smtClean="0">
                <a:solidFill>
                  <a:prstClr val="black"/>
                </a:solidFill>
              </a:rPr>
              <a:pPr/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3670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7A975F3B-1523-41FE-9CEA-042748CE6ACD}" type="datetimeFigureOut">
              <a:rPr lang="en-ZA" smtClean="0">
                <a:solidFill>
                  <a:prstClr val="black"/>
                </a:solidFill>
              </a:rPr>
              <a:pPr/>
              <a:t>2021/08/30</a:t>
            </a:fld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DE1B64FC-0FB0-4D0E-B757-407C0BC0C04A}" type="slidenum">
              <a:rPr lang="en-ZA" smtClean="0">
                <a:solidFill>
                  <a:prstClr val="black"/>
                </a:solidFill>
              </a:rPr>
              <a:pPr/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4480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7A975F3B-1523-41FE-9CEA-042748CE6ACD}" type="datetimeFigureOut">
              <a:rPr lang="en-ZA" smtClean="0">
                <a:solidFill>
                  <a:prstClr val="black"/>
                </a:solidFill>
              </a:rPr>
              <a:pPr/>
              <a:t>2021/08/30</a:t>
            </a:fld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DE1B64FC-0FB0-4D0E-B757-407C0BC0C04A}" type="slidenum">
              <a:rPr lang="en-ZA" smtClean="0">
                <a:solidFill>
                  <a:prstClr val="black"/>
                </a:solidFill>
              </a:rPr>
              <a:pPr/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1124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7A975F3B-1523-41FE-9CEA-042748CE6ACD}" type="datetimeFigureOut">
              <a:rPr lang="en-ZA" smtClean="0">
                <a:solidFill>
                  <a:prstClr val="black"/>
                </a:solidFill>
              </a:rPr>
              <a:pPr/>
              <a:t>2021/08/30</a:t>
            </a:fld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DE1B64FC-0FB0-4D0E-B757-407C0BC0C04A}" type="slidenum">
              <a:rPr lang="en-ZA" smtClean="0">
                <a:solidFill>
                  <a:prstClr val="black"/>
                </a:solidFill>
              </a:rPr>
              <a:pPr/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580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231" y="90006"/>
            <a:ext cx="7807569" cy="745263"/>
          </a:xfrm>
          <a:prstGeom prst="rect">
            <a:avLst/>
          </a:prstGeom>
        </p:spPr>
        <p:txBody>
          <a:bodyPr anchor="ctr" anchorCtr="0"/>
          <a:lstStyle>
            <a:lvl1pPr algn="l">
              <a:defRPr lang="en-US" sz="2400" b="1" kern="1200" cap="all" baseline="0" dirty="0" smtClean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816" y="835269"/>
            <a:ext cx="7789984" cy="53876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2400" b="1" kern="1200" cap="all" baseline="0" dirty="0" smtClean="0">
                <a:solidFill>
                  <a:srgbClr val="A4B16F"/>
                </a:solidFill>
                <a:latin typeface="Gill Sans"/>
                <a:ea typeface="+mn-ea"/>
                <a:cs typeface="Gill Sans"/>
              </a:defRPr>
            </a:lvl1pPr>
            <a:lvl2pPr marL="0" indent="0">
              <a:buNone/>
              <a:defRPr lang="en-US" sz="2000" kern="1200" dirty="0" smtClean="0">
                <a:solidFill>
                  <a:srgbClr val="A4B16F"/>
                </a:solidFill>
                <a:latin typeface="Gill Sans"/>
                <a:ea typeface="+mn-ea"/>
                <a:cs typeface="Gill Sans"/>
              </a:defRPr>
            </a:lvl2pPr>
            <a:lvl3pPr marL="0" indent="0">
              <a:lnSpc>
                <a:spcPct val="2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623888" indent="-536575">
              <a:buFont typeface="Wingdings" panose="05000000000000000000" pitchFamily="2" charset="2"/>
              <a:buChar char="§"/>
              <a:defRPr/>
            </a:lvl4pPr>
            <a:lvl5pPr marL="984250" indent="-36036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16" y="6270499"/>
            <a:ext cx="2133600" cy="180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F34E562-BF6F-4C59-B768-59E760B680E5}" type="datetime1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8/30/2021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63816" y="6270499"/>
            <a:ext cx="2895600" cy="180000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Oval 17"/>
          <p:cNvSpPr/>
          <p:nvPr userDrawn="1"/>
        </p:nvSpPr>
        <p:spPr>
          <a:xfrm>
            <a:off x="86176" y="6551801"/>
            <a:ext cx="288000" cy="2880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ZA" sz="2400" dirty="0">
              <a:solidFill>
                <a:prstClr val="black"/>
              </a:solidFill>
            </a:endParaRPr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86176" y="6582282"/>
            <a:ext cx="294836" cy="180000"/>
          </a:xfrm>
          <a:prstGeom prst="rect">
            <a:avLst/>
          </a:prstGeom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3918D1BD-C811-492F-9AF0-38BA1F8577B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1986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7A975F3B-1523-41FE-9CEA-042748CE6ACD}" type="datetimeFigureOut">
              <a:rPr lang="en-ZA" smtClean="0">
                <a:solidFill>
                  <a:prstClr val="black"/>
                </a:solidFill>
              </a:rPr>
              <a:pPr/>
              <a:t>2021/08/30</a:t>
            </a:fld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DE1B64FC-0FB0-4D0E-B757-407C0BC0C04A}" type="slidenum">
              <a:rPr lang="en-ZA" smtClean="0">
                <a:solidFill>
                  <a:prstClr val="black"/>
                </a:solidFill>
              </a:rPr>
              <a:pPr/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4389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7A975F3B-1523-41FE-9CEA-042748CE6ACD}" type="datetimeFigureOut">
              <a:rPr lang="en-ZA" smtClean="0">
                <a:solidFill>
                  <a:prstClr val="black"/>
                </a:solidFill>
              </a:rPr>
              <a:pPr/>
              <a:t>2021/08/30</a:t>
            </a:fld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DE1B64FC-0FB0-4D0E-B757-407C0BC0C04A}" type="slidenum">
              <a:rPr lang="en-ZA" smtClean="0">
                <a:solidFill>
                  <a:prstClr val="black"/>
                </a:solidFill>
              </a:rPr>
              <a:pPr/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2386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7A975F3B-1523-41FE-9CEA-042748CE6ACD}" type="datetimeFigureOut">
              <a:rPr lang="en-ZA" smtClean="0">
                <a:solidFill>
                  <a:prstClr val="black"/>
                </a:solidFill>
              </a:rPr>
              <a:pPr/>
              <a:t>2021/08/30</a:t>
            </a:fld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DE1B64FC-0FB0-4D0E-B757-407C0BC0C04A}" type="slidenum">
              <a:rPr lang="en-ZA" smtClean="0">
                <a:solidFill>
                  <a:prstClr val="black"/>
                </a:solidFill>
              </a:rPr>
              <a:pPr/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8029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7A975F3B-1523-41FE-9CEA-042748CE6ACD}" type="datetimeFigureOut">
              <a:rPr lang="en-ZA" smtClean="0">
                <a:solidFill>
                  <a:prstClr val="black"/>
                </a:solidFill>
              </a:rPr>
              <a:pPr/>
              <a:t>2021/08/30</a:t>
            </a:fld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DE1B64FC-0FB0-4D0E-B757-407C0BC0C04A}" type="slidenum">
              <a:rPr lang="en-ZA" smtClean="0">
                <a:solidFill>
                  <a:prstClr val="black"/>
                </a:solidFill>
              </a:rPr>
              <a:pPr/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2201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7A975F3B-1523-41FE-9CEA-042748CE6ACD}" type="datetimeFigureOut">
              <a:rPr lang="en-ZA" smtClean="0">
                <a:solidFill>
                  <a:prstClr val="black"/>
                </a:solidFill>
              </a:rPr>
              <a:pPr/>
              <a:t>2021/08/30</a:t>
            </a:fld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DE1B64FC-0FB0-4D0E-B757-407C0BC0C04A}" type="slidenum">
              <a:rPr lang="en-ZA" smtClean="0">
                <a:solidFill>
                  <a:prstClr val="black"/>
                </a:solidFill>
              </a:rPr>
              <a:pPr/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8184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7A975F3B-1523-41FE-9CEA-042748CE6ACD}" type="datetimeFigureOut">
              <a:rPr lang="en-ZA" smtClean="0">
                <a:solidFill>
                  <a:prstClr val="black"/>
                </a:solidFill>
              </a:rPr>
              <a:pPr/>
              <a:t>2021/08/30</a:t>
            </a:fld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DE1B64FC-0FB0-4D0E-B757-407C0BC0C04A}" type="slidenum">
              <a:rPr lang="en-ZA" smtClean="0">
                <a:solidFill>
                  <a:prstClr val="black"/>
                </a:solidFill>
              </a:rPr>
              <a:pPr/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8184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7A975F3B-1523-41FE-9CEA-042748CE6ACD}" type="datetimeFigureOut">
              <a:rPr lang="en-ZA" smtClean="0">
                <a:solidFill>
                  <a:prstClr val="black"/>
                </a:solidFill>
              </a:rPr>
              <a:pPr/>
              <a:t>2021/08/30</a:t>
            </a:fld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DE1B64FC-0FB0-4D0E-B757-407C0BC0C04A}" type="slidenum">
              <a:rPr lang="en-ZA" smtClean="0">
                <a:solidFill>
                  <a:prstClr val="black"/>
                </a:solidFill>
              </a:rPr>
              <a:pPr/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5167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DWS Slide Cover3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 descr="DWS Slide Cover pic4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12888"/>
            <a:ext cx="9180513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50728" y="2148009"/>
            <a:ext cx="7077807" cy="3030660"/>
          </a:xfrm>
          <a:prstGeom prst="rect">
            <a:avLst/>
          </a:prstGeom>
        </p:spPr>
        <p:txBody>
          <a:bodyPr/>
          <a:lstStyle>
            <a:lvl1pPr algn="l">
              <a:defRPr lang="en-US" sz="2400" kern="1200" dirty="0" smtClean="0">
                <a:solidFill>
                  <a:schemeClr val="bg2">
                    <a:lumMod val="25000"/>
                  </a:schemeClr>
                </a:solidFill>
                <a:latin typeface="Gill Snas" charset="0"/>
                <a:ea typeface="ＭＳ Ｐゴシック" charset="0"/>
                <a:cs typeface="Gill Snas" charset="0"/>
              </a:defRPr>
            </a:lvl1pPr>
          </a:lstStyle>
          <a:p>
            <a:pPr eaLnBrk="1" hangingPunct="1">
              <a:defRPr/>
            </a:pPr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  <a:t>PRESENTATION TITLE</a:t>
            </a:r>
            <a:br>
              <a:rPr lang="en-US" dirty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</a:b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  <a:t/>
            </a:r>
            <a:br>
              <a:rPr lang="en-US" dirty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</a:b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  <a:t>Presented by:</a:t>
            </a:r>
            <a:br>
              <a:rPr lang="en-US" sz="1400" dirty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</a:b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  <a:t>Name Surname</a:t>
            </a:r>
            <a:br>
              <a:rPr lang="en-US" sz="1800" dirty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</a:b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  <a:t>Designation</a:t>
            </a:r>
            <a:br>
              <a:rPr lang="en-US" sz="1800" dirty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</a:b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  <a:t>Directorate</a:t>
            </a:r>
            <a:br>
              <a:rPr lang="en-US" sz="1800" dirty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</a:b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  <a:t/>
            </a:r>
            <a:br>
              <a:rPr lang="en-US" sz="1800" dirty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</a:b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  <a:t>Date</a:t>
            </a:r>
            <a:br>
              <a:rPr lang="en-US" sz="1400" dirty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54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816" y="70338"/>
            <a:ext cx="7789984" cy="764931"/>
          </a:xfrm>
          <a:prstGeom prst="rect">
            <a:avLst/>
          </a:prstGeom>
        </p:spPr>
        <p:txBody>
          <a:bodyPr anchor="ctr" anchorCtr="0"/>
          <a:lstStyle>
            <a:lvl1pPr algn="l">
              <a:defRPr lang="en-US" sz="2400" b="1" kern="1200" cap="all" baseline="0" dirty="0" smtClean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816" y="835269"/>
            <a:ext cx="7789984" cy="53876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lang="en-US" sz="2400" b="1" kern="1200" cap="all" baseline="0" dirty="0" smtClean="0">
                <a:solidFill>
                  <a:srgbClr val="A4B16F"/>
                </a:solidFill>
                <a:latin typeface="Gill Sans"/>
                <a:ea typeface="+mn-ea"/>
                <a:cs typeface="Gill Sans"/>
              </a:defRPr>
            </a:lvl1pPr>
            <a:lvl2pPr marL="447675" indent="-447675">
              <a:lnSpc>
                <a:spcPct val="150000"/>
              </a:lnSpc>
              <a:defRPr lang="en-US" sz="2000" kern="1200" dirty="0" smtClean="0">
                <a:solidFill>
                  <a:srgbClr val="A4B16F"/>
                </a:solidFill>
                <a:latin typeface="Gill Sans"/>
                <a:ea typeface="+mn-ea"/>
                <a:cs typeface="Gill Sans"/>
              </a:defRPr>
            </a:lvl2pPr>
            <a:lvl3pPr marL="809625" indent="-361950">
              <a:lnSpc>
                <a:spcPct val="150000"/>
              </a:lnSpc>
              <a:buFont typeface="Wingdings" panose="05000000000000000000" pitchFamily="2" charset="2"/>
              <a:buChar char="§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257300" indent="-360363">
              <a:buFont typeface="Arial" panose="020B0604020202020204" pitchFamily="34" charset="0"/>
              <a:buChar char="•"/>
              <a:defRPr/>
            </a:lvl4pPr>
            <a:lvl5pPr marL="1617663" indent="-360363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16" y="6270499"/>
            <a:ext cx="2133600" cy="180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4FD9519-BB22-46F4-B759-70E021C5ECED}" type="datetime1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8/30/2021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63816" y="6270499"/>
            <a:ext cx="2895600" cy="180000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86176" y="6551801"/>
            <a:ext cx="288000" cy="2880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ZA" sz="2400" dirty="0">
              <a:solidFill>
                <a:prstClr val="black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86176" y="6582282"/>
            <a:ext cx="294836" cy="180000"/>
          </a:xfrm>
          <a:prstGeom prst="rect">
            <a:avLst/>
          </a:prstGeom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3918D1BD-C811-492F-9AF0-38BA1F8577B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663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9523" y="4406900"/>
            <a:ext cx="7035190" cy="1362075"/>
          </a:xfrm>
          <a:prstGeom prst="rect">
            <a:avLst/>
          </a:prstGeom>
        </p:spPr>
        <p:txBody>
          <a:bodyPr anchor="ctr"/>
          <a:lstStyle>
            <a:lvl1pPr algn="l">
              <a:defRPr lang="en-US" sz="2800" b="1" kern="1200" dirty="0">
                <a:solidFill>
                  <a:srgbClr val="A4B16F"/>
                </a:solidFill>
                <a:latin typeface="Gill Sans"/>
                <a:ea typeface="+mn-ea"/>
                <a:cs typeface="Gill San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9523" y="2906713"/>
            <a:ext cx="703519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sz="2000" kern="1200" dirty="0" smtClean="0">
                <a:solidFill>
                  <a:srgbClr val="A4B16F"/>
                </a:solidFill>
                <a:latin typeface="Gill Sans"/>
                <a:ea typeface="+mn-ea"/>
                <a:cs typeface="Gill San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16" y="6270499"/>
            <a:ext cx="2133600" cy="180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A4324F8-2CB8-4DB3-8108-33FCF77E3E6F}" type="datetime1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8/30/2021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63816" y="6270499"/>
            <a:ext cx="2895600" cy="180000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86176" y="6551801"/>
            <a:ext cx="288000" cy="2880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ZA" sz="2400" dirty="0">
              <a:solidFill>
                <a:prstClr val="black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86176" y="6582282"/>
            <a:ext cx="294836" cy="180000"/>
          </a:xfrm>
          <a:prstGeom prst="rect">
            <a:avLst/>
          </a:prstGeom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3918D1BD-C811-492F-9AF0-38BA1F8577B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80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816" y="274638"/>
            <a:ext cx="7789983" cy="1143000"/>
          </a:xfrm>
          <a:prstGeom prst="rect">
            <a:avLst/>
          </a:prstGeom>
        </p:spPr>
        <p:txBody>
          <a:bodyPr/>
          <a:lstStyle>
            <a:lvl1pPr algn="l">
              <a:defRPr lang="en-US" sz="2400" b="1" kern="1200" dirty="0" smtClean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6814" y="1600200"/>
            <a:ext cx="4050000" cy="4525963"/>
          </a:xfrm>
          <a:prstGeom prst="rect">
            <a:avLst/>
          </a:prstGeom>
        </p:spPr>
        <p:txBody>
          <a:bodyPr/>
          <a:lstStyle>
            <a:lvl1pPr>
              <a:defRPr lang="en-US" sz="2400" b="1" kern="1200" dirty="0" smtClean="0">
                <a:solidFill>
                  <a:srgbClr val="A4B16F"/>
                </a:solidFill>
                <a:latin typeface="Gill Sans"/>
                <a:ea typeface="+mn-ea"/>
                <a:cs typeface="Gill Sans"/>
              </a:defRPr>
            </a:lvl1pPr>
            <a:lvl2pPr>
              <a:defRPr lang="en-US" sz="2000" kern="1200" dirty="0" smtClean="0">
                <a:solidFill>
                  <a:srgbClr val="A4B16F"/>
                </a:solidFill>
                <a:latin typeface="Gill Sans"/>
                <a:ea typeface="+mn-ea"/>
                <a:cs typeface="Gill Sans"/>
              </a:defRPr>
            </a:lvl2pPr>
            <a:lvl3pPr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3160" y="1600200"/>
            <a:ext cx="4050000" cy="4525963"/>
          </a:xfrm>
          <a:prstGeom prst="rect">
            <a:avLst/>
          </a:prstGeom>
        </p:spPr>
        <p:txBody>
          <a:bodyPr/>
          <a:lstStyle>
            <a:lvl1pPr marL="342900" indent="-342900">
              <a:defRPr lang="en-US" sz="2400" b="1" kern="1200" dirty="0" smtClean="0">
                <a:solidFill>
                  <a:srgbClr val="A4B16F"/>
                </a:solidFill>
                <a:latin typeface="Gill Sans"/>
                <a:ea typeface="+mn-ea"/>
                <a:cs typeface="Gill Sans"/>
              </a:defRPr>
            </a:lvl1pPr>
            <a:lvl2pPr marL="742950" indent="-285750">
              <a:defRPr lang="en-US" sz="2000" kern="1200" dirty="0" smtClean="0">
                <a:solidFill>
                  <a:srgbClr val="A4B16F"/>
                </a:solidFill>
                <a:latin typeface="Gill Sans"/>
                <a:ea typeface="+mn-ea"/>
                <a:cs typeface="Gill Sans"/>
              </a:defRPr>
            </a:lvl2pPr>
            <a:lvl3pPr marL="1143000" indent="-228600"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marL="742950" lvl="1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</a:pPr>
            <a:r>
              <a:rPr lang="en-US" dirty="0"/>
              <a:t>Second level</a:t>
            </a:r>
          </a:p>
          <a:p>
            <a:pPr marL="1143000" lvl="2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16" y="6270499"/>
            <a:ext cx="2133600" cy="180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2341320-839A-4850-9931-04621EBB9E36}" type="datetime1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8/30/2021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63816" y="6270499"/>
            <a:ext cx="2895600" cy="180000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86176" y="6551801"/>
            <a:ext cx="288000" cy="2880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ZA" sz="2400" dirty="0">
              <a:solidFill>
                <a:prstClr val="black"/>
              </a:solidFill>
            </a:endParaRP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6176" y="6582282"/>
            <a:ext cx="294836" cy="180000"/>
          </a:xfrm>
          <a:prstGeom prst="rect">
            <a:avLst/>
          </a:prstGeom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3918D1BD-C811-492F-9AF0-38BA1F8577B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94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816" y="90006"/>
            <a:ext cx="8247184" cy="652944"/>
          </a:xfrm>
          <a:prstGeom prst="rect">
            <a:avLst/>
          </a:prstGeom>
        </p:spPr>
        <p:txBody>
          <a:bodyPr/>
          <a:lstStyle>
            <a:lvl1pPr algn="l">
              <a:lnSpc>
                <a:spcPct val="150000"/>
              </a:lnSpc>
              <a:defRPr lang="en-US" sz="2400" b="1" kern="1200" cap="all" baseline="0" dirty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16" y="6270499"/>
            <a:ext cx="2133600" cy="180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D063FA6-F4CA-493A-A821-95EF10B3863F}" type="datetime1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8/30/2021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63816" y="6270499"/>
            <a:ext cx="2895600" cy="180000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86176" y="6551801"/>
            <a:ext cx="288000" cy="2880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ZA" sz="24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6176" y="6582282"/>
            <a:ext cx="294836" cy="180000"/>
          </a:xfrm>
          <a:prstGeom prst="rect">
            <a:avLst/>
          </a:prstGeom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3918D1BD-C811-492F-9AF0-38BA1F8577B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712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16" y="6270499"/>
            <a:ext cx="2133600" cy="180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597830B-32D0-4A00-A109-A335D623297D}" type="datetime1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8/30/2021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63816" y="6270499"/>
            <a:ext cx="2895600" cy="180000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86176" y="6551801"/>
            <a:ext cx="288000" cy="2880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ZA" sz="2400" dirty="0">
              <a:solidFill>
                <a:prstClr val="black"/>
              </a:solidFill>
            </a:endParaRP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6176" y="6582282"/>
            <a:ext cx="294836" cy="180000"/>
          </a:xfrm>
          <a:prstGeom prst="rect">
            <a:avLst/>
          </a:prstGeom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3918D1BD-C811-492F-9AF0-38BA1F8577B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66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816" y="273050"/>
            <a:ext cx="2568697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816" y="1435100"/>
            <a:ext cx="2568697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16" y="6270499"/>
            <a:ext cx="2133600" cy="180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52A1D04-DFEE-46A1-A188-A4D6F8F3F590}" type="datetime1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8/30/2021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63816" y="6270499"/>
            <a:ext cx="2895600" cy="180000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86176" y="6551801"/>
            <a:ext cx="288000" cy="2880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ZA" sz="2400" dirty="0">
              <a:solidFill>
                <a:prstClr val="black"/>
              </a:solidFill>
            </a:endParaRP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6176" y="6582282"/>
            <a:ext cx="294836" cy="180000"/>
          </a:xfrm>
          <a:prstGeom prst="rect">
            <a:avLst/>
          </a:prstGeom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3918D1BD-C811-492F-9AF0-38BA1F8577B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1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DWS Slide Pages1.jp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 descr="DWS Slide Pages1.jpg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-1588"/>
            <a:ext cx="1584081" cy="651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672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DWS Slide Pages1.jpg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 descr="DWS Slide Pages1.jpg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-1588"/>
            <a:ext cx="1584081" cy="651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40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DWS Slide Pages1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04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6.dwa.gov.za/iwrp/projects.asp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328" y="1908167"/>
            <a:ext cx="7077807" cy="1268051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CONTINUATION OF WATER REQUIREMENTS AND AVAILABILITY RECONCILIATION STRATEGY FOR THE MBOMBELA MUNICIPAL AREA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(Crocodile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Sabie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River System Reconciliation Strategy)</a:t>
            </a:r>
            <a:r>
              <a:rPr lang="en-Z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Z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ZA" b="1" dirty="0"/>
              <a:t/>
            </a:r>
            <a:br>
              <a:rPr lang="en-ZA" b="1" dirty="0"/>
            </a:br>
            <a:r>
              <a:rPr lang="en-ZA" b="1" dirty="0"/>
              <a:t>Strategy Steering Committee Meeting </a:t>
            </a:r>
            <a:br>
              <a:rPr lang="en-ZA" b="1" dirty="0"/>
            </a:br>
            <a:r>
              <a:rPr lang="en-ZA" b="1" dirty="0" err="1"/>
              <a:t>StraSC</a:t>
            </a:r>
            <a:r>
              <a:rPr lang="en-ZA" b="1" dirty="0"/>
              <a:t> </a:t>
            </a:r>
            <a:r>
              <a:rPr lang="en-ZA" b="1" dirty="0" smtClean="0"/>
              <a:t>4</a:t>
            </a:r>
            <a:r>
              <a:rPr dirty="0"/>
              <a:t/>
            </a:r>
            <a:br>
              <a:rPr dirty="0"/>
            </a:br>
            <a:r>
              <a:rPr lang="en-ZA" dirty="0" smtClean="0"/>
              <a:t/>
            </a:r>
            <a:br>
              <a:rPr lang="en-ZA" dirty="0" smtClean="0"/>
            </a:br>
            <a:r>
              <a:rPr lang="en-ZA" sz="3200" b="1" dirty="0" smtClean="0">
                <a:solidFill>
                  <a:schemeClr val="tx1"/>
                </a:solidFill>
              </a:rPr>
              <a:t>27 May 2020</a:t>
            </a:r>
            <a:endParaRPr lang="en-ZA" sz="3200" b="1" dirty="0"/>
          </a:p>
        </p:txBody>
      </p:sp>
    </p:spTree>
    <p:extLst>
      <p:ext uri="{BB962C8B-B14F-4D97-AF65-F5344CB8AC3E}">
        <p14:creationId xmlns:p14="http://schemas.microsoft.com/office/powerpoint/2010/main" val="196154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328" y="1908167"/>
            <a:ext cx="7077807" cy="1268051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CONTINUATION OF WATER REQUIREMENTS AND AVAILABILITY RECONCILIATION STRATEGY FOR THE MBOMBELA MUNICIPAL AREA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(Crocodile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Sabie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River System Reconciliation Strategy)</a:t>
            </a:r>
            <a:r>
              <a:rPr lang="en-Z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Z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ZA" b="1" dirty="0"/>
              <a:t/>
            </a:r>
            <a:br>
              <a:rPr lang="en-ZA" b="1" dirty="0"/>
            </a:br>
            <a:r>
              <a:rPr lang="en-ZA" b="1" dirty="0"/>
              <a:t>Strategy Steering Committee Meeting </a:t>
            </a:r>
            <a:br>
              <a:rPr lang="en-ZA" b="1" dirty="0"/>
            </a:br>
            <a:r>
              <a:rPr lang="en-ZA" b="1" dirty="0" err="1"/>
              <a:t>StraSC</a:t>
            </a:r>
            <a:r>
              <a:rPr lang="en-ZA" b="1" dirty="0"/>
              <a:t> </a:t>
            </a:r>
            <a:r>
              <a:rPr lang="en-ZA" b="1" dirty="0" smtClean="0"/>
              <a:t>4</a:t>
            </a:r>
            <a:r>
              <a:rPr dirty="0"/>
              <a:t/>
            </a:r>
            <a:br>
              <a:rPr dirty="0"/>
            </a:br>
            <a:r>
              <a:rPr lang="en-ZA" dirty="0" smtClean="0"/>
              <a:t/>
            </a:r>
            <a:br>
              <a:rPr lang="en-ZA" dirty="0" smtClean="0"/>
            </a:br>
            <a:r>
              <a:rPr lang="en-GB" sz="3200" b="1" dirty="0" smtClean="0">
                <a:solidFill>
                  <a:schemeClr val="tx1"/>
                </a:solidFill>
              </a:rPr>
              <a:t>Items 5&amp;6: </a:t>
            </a:r>
            <a:r>
              <a:rPr lang="en-ZA" sz="3200" b="1" dirty="0" smtClean="0">
                <a:solidFill>
                  <a:schemeClr val="tx1"/>
                </a:solidFill>
              </a:rPr>
              <a:t>Minutes and Matters Arising</a:t>
            </a:r>
            <a:endParaRPr lang="en-ZA" sz="3200" b="1" dirty="0"/>
          </a:p>
        </p:txBody>
      </p:sp>
    </p:spTree>
    <p:extLst>
      <p:ext uri="{BB962C8B-B14F-4D97-AF65-F5344CB8AC3E}">
        <p14:creationId xmlns:p14="http://schemas.microsoft.com/office/powerpoint/2010/main" val="1223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9390" y="137723"/>
            <a:ext cx="7934251" cy="819809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Matters Arising: Action list</a:t>
            </a:r>
            <a:endParaRPr lang="en-ZA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3145"/>
            <a:ext cx="9148898" cy="558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52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328" y="1908167"/>
            <a:ext cx="7077807" cy="1268051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CONTINUATION OF WATER REQUIREMENTS AND AVAILABILITY RECONCILIATION STRATEGY FOR THE MBOMBELA MUNICIPAL AREA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(Crocodile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Sabie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River System Reconciliation Strategy)</a:t>
            </a:r>
            <a:r>
              <a:rPr lang="en-Z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Z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ZA" b="1" dirty="0"/>
              <a:t/>
            </a:r>
            <a:br>
              <a:rPr lang="en-ZA" b="1" dirty="0"/>
            </a:br>
            <a:r>
              <a:rPr lang="en-ZA" b="1" dirty="0" smtClean="0"/>
              <a:t>Strategy Steering Committee </a:t>
            </a:r>
            <a:r>
              <a:rPr lang="en-ZA" b="1" dirty="0"/>
              <a:t>Meeting </a:t>
            </a:r>
            <a:br>
              <a:rPr lang="en-ZA" b="1" dirty="0"/>
            </a:br>
            <a:r>
              <a:rPr lang="en-ZA" b="1" dirty="0" err="1" smtClean="0"/>
              <a:t>StraSC</a:t>
            </a:r>
            <a:r>
              <a:rPr lang="en-ZA" b="1" dirty="0" smtClean="0"/>
              <a:t> 4</a:t>
            </a:r>
            <a:r>
              <a:rPr dirty="0"/>
              <a:t/>
            </a:r>
            <a:br>
              <a:rPr dirty="0"/>
            </a:br>
            <a:r>
              <a:rPr lang="en-ZA" dirty="0" smtClean="0"/>
              <a:t/>
            </a:r>
            <a:br>
              <a:rPr lang="en-ZA" dirty="0" smtClean="0"/>
            </a:br>
            <a:r>
              <a:rPr lang="en-GB" sz="3200" b="1" dirty="0" smtClean="0">
                <a:solidFill>
                  <a:schemeClr val="tx1"/>
                </a:solidFill>
              </a:rPr>
              <a:t>Item </a:t>
            </a:r>
            <a:r>
              <a:rPr lang="en-GB" sz="3200" b="1" dirty="0">
                <a:solidFill>
                  <a:schemeClr val="tx1"/>
                </a:solidFill>
              </a:rPr>
              <a:t>7: </a:t>
            </a:r>
            <a:r>
              <a:rPr lang="en-ZA" sz="3200" b="1" dirty="0">
                <a:solidFill>
                  <a:schemeClr val="tx1"/>
                </a:solidFill>
              </a:rPr>
              <a:t>Status of Strategy </a:t>
            </a:r>
            <a:r>
              <a:rPr lang="en-ZA" sz="3200" b="1" dirty="0" smtClean="0">
                <a:solidFill>
                  <a:schemeClr val="tx1"/>
                </a:solidFill>
              </a:rPr>
              <a:t>(2014) Interventions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endParaRPr lang="en-ZA" sz="3200" b="1" dirty="0"/>
          </a:p>
        </p:txBody>
      </p:sp>
    </p:spTree>
    <p:extLst>
      <p:ext uri="{BB962C8B-B14F-4D97-AF65-F5344CB8AC3E}">
        <p14:creationId xmlns:p14="http://schemas.microsoft.com/office/powerpoint/2010/main" val="175741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674581"/>
              </p:ext>
            </p:extLst>
          </p:nvPr>
        </p:nvGraphicFramePr>
        <p:xfrm>
          <a:off x="535248" y="286858"/>
          <a:ext cx="7953375" cy="600519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91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8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76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26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Intervention (from 2014 Strategy)</a:t>
                      </a:r>
                      <a:endParaRPr lang="en-ZA" sz="2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9525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2600" dirty="0">
                          <a:effectLst/>
                        </a:rPr>
                        <a:t>Representative Feedback</a:t>
                      </a:r>
                      <a:endParaRPr lang="en-ZA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390">
                <a:tc>
                  <a:txBody>
                    <a:bodyPr/>
                    <a:lstStyle/>
                    <a:p>
                      <a:pPr marL="445770" indent="-251460">
                        <a:spcAft>
                          <a:spcPts val="0"/>
                        </a:spcAft>
                        <a:tabLst>
                          <a:tab pos="4874895" algn="r"/>
                        </a:tabLs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7.1 Calibration of </a:t>
                      </a:r>
                      <a:r>
                        <a:rPr lang="en-GB" sz="20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DWS</a:t>
                      </a: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Monitoring of Stations</a:t>
                      </a:r>
                      <a:endParaRPr lang="en-ZA" sz="20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DWS</a:t>
                      </a:r>
                      <a:endParaRPr lang="en-ZA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445770" indent="-251460">
                        <a:spcAft>
                          <a:spcPts val="0"/>
                        </a:spcAft>
                        <a:tabLst>
                          <a:tab pos="4874895" algn="r"/>
                        </a:tabLs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7.2 Addressing Unlawful Irrigation Use (Compliance Monitoring and Enforcement) &amp; Progress with Validation and Verification</a:t>
                      </a:r>
                      <a:endParaRPr lang="en-ZA" sz="20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IUCMA</a:t>
                      </a:r>
                      <a:endParaRPr lang="en-ZA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390">
                <a:tc>
                  <a:txBody>
                    <a:bodyPr/>
                    <a:lstStyle/>
                    <a:p>
                      <a:pPr marL="445770" indent="-251460">
                        <a:spcAft>
                          <a:spcPts val="0"/>
                        </a:spcAft>
                        <a:tabLst>
                          <a:tab pos="4874895" algn="r"/>
                        </a:tabLs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7.3 WC/</a:t>
                      </a:r>
                      <a:r>
                        <a:rPr lang="en-GB" sz="20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WDM</a:t>
                      </a: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Urban</a:t>
                      </a:r>
                      <a:endParaRPr lang="en-ZA" sz="20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ZA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445770" indent="-251460">
                        <a:spcAft>
                          <a:spcPts val="0"/>
                        </a:spcAft>
                        <a:tabLst>
                          <a:tab pos="4874895" algn="r"/>
                        </a:tabLs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	a) </a:t>
                      </a:r>
                      <a:r>
                        <a:rPr lang="en-GB" sz="20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Mbombela</a:t>
                      </a: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Local Municipality</a:t>
                      </a:r>
                      <a:endParaRPr lang="en-ZA" sz="20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 Botha</a:t>
                      </a:r>
                      <a:endParaRPr lang="en-ZA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445770" indent="-251460">
                        <a:spcAft>
                          <a:spcPts val="0"/>
                        </a:spcAft>
                        <a:tabLst>
                          <a:tab pos="4874895" algn="r"/>
                        </a:tabLs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	b) Bushbuckridge Local Municipality</a:t>
                      </a:r>
                      <a:endParaRPr lang="en-ZA" sz="20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Chair/PSP</a:t>
                      </a:r>
                      <a:endParaRPr lang="en-ZA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indent="200660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7.4 Removal of Alien Invasive Plants</a:t>
                      </a:r>
                      <a:endParaRPr lang="en-ZA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ZA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indent="200660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	a)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Sabie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System </a:t>
                      </a:r>
                      <a:endParaRPr lang="en-ZA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 Riddel</a:t>
                      </a:r>
                      <a:endParaRPr lang="en-ZA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indent="200660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	b)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IUCMA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Plans</a:t>
                      </a:r>
                      <a:endParaRPr lang="en-ZA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IUCMA</a:t>
                      </a:r>
                      <a:endParaRPr lang="en-ZA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429260" indent="-228600"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7.5 Water reallocation and licence conversions (CoM)</a:t>
                      </a:r>
                      <a:endParaRPr lang="en-ZA" sz="20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 Seago/T Botha</a:t>
                      </a:r>
                      <a:endParaRPr lang="en-ZA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indent="200660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7.6 </a:t>
                      </a:r>
                      <a:r>
                        <a:rPr lang="en-GB" sz="20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Sabie</a:t>
                      </a: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Monitoring System</a:t>
                      </a:r>
                      <a:endParaRPr lang="en-ZA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Riddel</a:t>
                      </a:r>
                      <a:endParaRPr lang="en-ZA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indent="200660"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7.7 Groundwater Development</a:t>
                      </a:r>
                      <a:endParaRPr lang="en-ZA" sz="20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IUCMA</a:t>
                      </a:r>
                      <a:endParaRPr lang="en-ZA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indent="200660"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7.8 Pre-Feasibility Study into New Dams</a:t>
                      </a:r>
                      <a:endParaRPr lang="en-ZA" sz="20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K Bester</a:t>
                      </a:r>
                      <a:endParaRPr lang="en-ZA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3681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 smtClean="0"/>
              <a:t>DWS</a:t>
            </a:r>
            <a:r>
              <a:rPr lang="en-ZA" dirty="0" smtClean="0"/>
              <a:t> MONITORING STATIONS</a:t>
            </a:r>
            <a:endParaRPr lang="en-ZA" dirty="0"/>
          </a:p>
        </p:txBody>
      </p:sp>
      <p:sp>
        <p:nvSpPr>
          <p:cNvPr id="3" name="Rectangle 2"/>
          <p:cNvSpPr/>
          <p:nvPr/>
        </p:nvSpPr>
        <p:spPr>
          <a:xfrm>
            <a:off x="896816" y="690243"/>
            <a:ext cx="4572000" cy="57554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GB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Crocodile: H stations</a:t>
            </a:r>
            <a:endParaRPr lang="en-ZA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16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X1H003 Komati @ Tonga</a:t>
            </a:r>
            <a:endParaRPr lang="en-ZA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16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X1H016 </a:t>
            </a:r>
            <a:r>
              <a:rPr lang="en-GB" sz="1600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Buffels</a:t>
            </a:r>
            <a:r>
              <a:rPr lang="en-GB" sz="16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@ </a:t>
            </a:r>
            <a:r>
              <a:rPr lang="en-GB" sz="1600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Doornpoort</a:t>
            </a:r>
            <a:endParaRPr lang="en-ZA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16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X1H017 Komati @ </a:t>
            </a:r>
            <a:r>
              <a:rPr lang="en-GB" sz="1600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Waterval</a:t>
            </a:r>
            <a:endParaRPr lang="en-ZA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16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X1H018 Komati @ </a:t>
            </a:r>
            <a:r>
              <a:rPr lang="en-GB" sz="1600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Gemsbokhoek</a:t>
            </a:r>
            <a:endParaRPr lang="en-ZA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16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X1H033 Komati @ </a:t>
            </a:r>
            <a:r>
              <a:rPr lang="en-GB" sz="1600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Nooitgedacht</a:t>
            </a:r>
            <a:r>
              <a:rPr lang="en-GB" sz="16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dam</a:t>
            </a:r>
            <a:endParaRPr lang="en-ZA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16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X1H036 Komati @ </a:t>
            </a:r>
            <a:r>
              <a:rPr lang="en-GB" sz="1600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Vygeboom</a:t>
            </a:r>
            <a:r>
              <a:rPr lang="en-GB" sz="16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dam</a:t>
            </a:r>
            <a:endParaRPr lang="en-ZA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16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X1H053 Komati @ </a:t>
            </a:r>
            <a:r>
              <a:rPr lang="en-GB" sz="1600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Mweti</a:t>
            </a:r>
            <a:endParaRPr lang="en-ZA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16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X2H005 </a:t>
            </a:r>
            <a:r>
              <a:rPr lang="en-GB" sz="1600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Nels</a:t>
            </a:r>
            <a:r>
              <a:rPr lang="en-GB" sz="16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@ </a:t>
            </a:r>
            <a:r>
              <a:rPr lang="en-GB" sz="1600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Boschrand</a:t>
            </a:r>
            <a:endParaRPr lang="en-ZA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16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X2H006 Crocodile @ </a:t>
            </a:r>
            <a:r>
              <a:rPr lang="en-GB" sz="1600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Karino</a:t>
            </a:r>
            <a:endParaRPr lang="en-ZA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16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X2H008 Queens @ </a:t>
            </a:r>
            <a:r>
              <a:rPr lang="en-GB" sz="1600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Sassenheim</a:t>
            </a:r>
            <a:endParaRPr lang="en-ZA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16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X2H010 </a:t>
            </a:r>
            <a:r>
              <a:rPr lang="en-GB" sz="1600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Noordkaap</a:t>
            </a:r>
            <a:r>
              <a:rPr lang="en-GB" sz="16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@ Belleview</a:t>
            </a:r>
            <a:endParaRPr lang="en-ZA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16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X2H013 Crocodile @ Montrose</a:t>
            </a:r>
            <a:endParaRPr lang="en-ZA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16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X2H014 </a:t>
            </a:r>
            <a:r>
              <a:rPr lang="en-GB" sz="1600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Houtbosloop</a:t>
            </a:r>
            <a:r>
              <a:rPr lang="en-GB" sz="16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@ </a:t>
            </a:r>
            <a:r>
              <a:rPr lang="en-GB" sz="1600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Sudwalaskraal</a:t>
            </a:r>
            <a:endParaRPr lang="en-ZA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16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X2H015 Elands @ </a:t>
            </a:r>
            <a:r>
              <a:rPr lang="en-GB" sz="1600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Lindenau</a:t>
            </a:r>
            <a:endParaRPr lang="en-ZA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16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X2H016 Crocodile @ </a:t>
            </a:r>
            <a:r>
              <a:rPr lang="en-GB" sz="1600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Tenbosch</a:t>
            </a:r>
            <a:endParaRPr lang="en-ZA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16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X2H022 </a:t>
            </a:r>
            <a:r>
              <a:rPr lang="en-GB" sz="1600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Kaap</a:t>
            </a:r>
            <a:r>
              <a:rPr lang="en-GB" sz="16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@ Dolton</a:t>
            </a:r>
            <a:endParaRPr lang="en-ZA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16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X2H032 Crocodile @ </a:t>
            </a:r>
            <a:r>
              <a:rPr lang="en-GB" sz="1600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Weltevrede</a:t>
            </a:r>
            <a:endParaRPr lang="en-ZA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16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X2H036 Komati @ </a:t>
            </a:r>
            <a:r>
              <a:rPr lang="en-GB" sz="1600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Komatipoort</a:t>
            </a:r>
            <a:endParaRPr lang="en-ZA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16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X2H046 Crocodile @ Riverside</a:t>
            </a:r>
            <a:endParaRPr lang="en-ZA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16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X2H059 Wit @ </a:t>
            </a:r>
            <a:r>
              <a:rPr lang="en-GB" sz="1600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Goedehoop</a:t>
            </a:r>
            <a:endParaRPr lang="en-ZA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16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X2H096 Crocodile @ New </a:t>
            </a:r>
            <a:r>
              <a:rPr lang="en-GB" sz="1600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Montorose</a:t>
            </a:r>
            <a:endParaRPr lang="en-ZA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16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X2H097 Crocodile @ </a:t>
            </a:r>
            <a:r>
              <a:rPr lang="en-GB" sz="1600" dirty="0" err="1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Esselen</a:t>
            </a:r>
            <a:endParaRPr lang="en-ZA" sz="16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41270" y="74295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GB" b="1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Crocodile</a:t>
            </a:r>
            <a:r>
              <a:rPr lang="en-GB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 R stations</a:t>
            </a:r>
            <a:endParaRPr lang="en-ZA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X1R001 Komati @ </a:t>
            </a:r>
            <a:r>
              <a:rPr lang="en-GB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Nooigedact</a:t>
            </a:r>
            <a:r>
              <a:rPr lang="en-GB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dam</a:t>
            </a:r>
            <a:endParaRPr lang="en-ZA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X1R003 Komati @ </a:t>
            </a:r>
            <a:r>
              <a:rPr lang="en-GB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Vygeboom</a:t>
            </a:r>
            <a:r>
              <a:rPr lang="en-GB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dam</a:t>
            </a:r>
            <a:endParaRPr lang="en-ZA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X1R004 </a:t>
            </a:r>
            <a:r>
              <a:rPr lang="en-GB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Lomati</a:t>
            </a:r>
            <a:r>
              <a:rPr lang="en-GB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@ </a:t>
            </a:r>
            <a:r>
              <a:rPr lang="en-GB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Driekoppies</a:t>
            </a:r>
            <a:r>
              <a:rPr lang="en-GB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dam</a:t>
            </a:r>
            <a:endParaRPr lang="en-ZA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X2R005 Crocodile @ Kwena dam</a:t>
            </a:r>
            <a:endParaRPr lang="en-ZA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ZA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b="1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Sabie</a:t>
            </a:r>
            <a:r>
              <a:rPr lang="en-GB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/Sand: H stations</a:t>
            </a:r>
            <a:endParaRPr lang="en-ZA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X3H001 </a:t>
            </a:r>
            <a:r>
              <a:rPr lang="en-GB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Sabie</a:t>
            </a:r>
            <a:r>
              <a:rPr lang="en-GB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@ </a:t>
            </a:r>
            <a:r>
              <a:rPr lang="en-GB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Sabie</a:t>
            </a:r>
            <a:endParaRPr lang="en-ZA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X3H002 Klein </a:t>
            </a:r>
            <a:r>
              <a:rPr lang="en-GB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Sabie</a:t>
            </a:r>
            <a:r>
              <a:rPr lang="en-GB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@ </a:t>
            </a:r>
            <a:r>
              <a:rPr lang="en-GB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Sabie</a:t>
            </a:r>
            <a:endParaRPr lang="en-ZA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X3H003 Mac </a:t>
            </a:r>
            <a:r>
              <a:rPr lang="en-GB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Mac</a:t>
            </a:r>
            <a:r>
              <a:rPr lang="en-GB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@ </a:t>
            </a:r>
            <a:r>
              <a:rPr lang="en-GB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Geelhoutboom</a:t>
            </a:r>
            <a:endParaRPr lang="en-ZA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X3H004 </a:t>
            </a:r>
            <a:r>
              <a:rPr lang="en-GB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Noordsand</a:t>
            </a:r>
            <a:r>
              <a:rPr lang="en-GB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@ De Rust</a:t>
            </a:r>
            <a:endParaRPr lang="en-ZA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X3H008 Sand @ Exeter</a:t>
            </a:r>
            <a:endParaRPr lang="en-ZA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X3H015 </a:t>
            </a:r>
            <a:r>
              <a:rPr lang="en-GB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Sabie</a:t>
            </a:r>
            <a:r>
              <a:rPr lang="en-GB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@ Lower </a:t>
            </a:r>
            <a:r>
              <a:rPr lang="en-GB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Sabie</a:t>
            </a:r>
            <a:endParaRPr lang="en-ZA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X3H021 </a:t>
            </a:r>
            <a:r>
              <a:rPr lang="en-GB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Sabie</a:t>
            </a:r>
            <a:r>
              <a:rPr lang="en-GB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@ Kruger Gate</a:t>
            </a:r>
            <a:endParaRPr lang="en-ZA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631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669889"/>
              </p:ext>
            </p:extLst>
          </p:nvPr>
        </p:nvGraphicFramePr>
        <p:xfrm>
          <a:off x="535248" y="286858"/>
          <a:ext cx="7953375" cy="600519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91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8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76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26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Intervention (from 2014 Strategy)</a:t>
                      </a:r>
                      <a:endParaRPr lang="en-ZA" sz="2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9525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2600" dirty="0">
                          <a:effectLst/>
                        </a:rPr>
                        <a:t>Representative Feedback</a:t>
                      </a:r>
                      <a:endParaRPr lang="en-ZA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390">
                <a:tc>
                  <a:txBody>
                    <a:bodyPr/>
                    <a:lstStyle/>
                    <a:p>
                      <a:pPr marL="445770" indent="-251460">
                        <a:spcAft>
                          <a:spcPts val="0"/>
                        </a:spcAft>
                        <a:tabLst>
                          <a:tab pos="4874895" algn="r"/>
                        </a:tabLs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7.1 Calibration of </a:t>
                      </a:r>
                      <a:r>
                        <a:rPr lang="en-GB" sz="20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DWS</a:t>
                      </a: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Monitoring of Stations</a:t>
                      </a:r>
                      <a:endParaRPr lang="en-ZA" sz="20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DWS</a:t>
                      </a:r>
                      <a:endParaRPr lang="en-ZA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445770" indent="-251460">
                        <a:spcAft>
                          <a:spcPts val="0"/>
                        </a:spcAft>
                        <a:tabLst>
                          <a:tab pos="4874895" algn="r"/>
                        </a:tabLs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7.2 Addressing Unlawful Irrigation Use (Compliance Monitoring and Enforcement) &amp; Progress with Validation and Verification</a:t>
                      </a:r>
                      <a:endParaRPr lang="en-ZA" sz="20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IUCMA</a:t>
                      </a:r>
                      <a:endParaRPr lang="en-ZA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390">
                <a:tc>
                  <a:txBody>
                    <a:bodyPr/>
                    <a:lstStyle/>
                    <a:p>
                      <a:pPr marL="445770" indent="-251460">
                        <a:spcAft>
                          <a:spcPts val="0"/>
                        </a:spcAft>
                        <a:tabLst>
                          <a:tab pos="4874895" algn="r"/>
                        </a:tabLs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7.3 WC/</a:t>
                      </a:r>
                      <a:r>
                        <a:rPr lang="en-GB" sz="20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WDM</a:t>
                      </a: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Urban</a:t>
                      </a:r>
                      <a:endParaRPr lang="en-ZA" sz="20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ZA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445770" indent="-251460">
                        <a:spcAft>
                          <a:spcPts val="0"/>
                        </a:spcAft>
                        <a:tabLst>
                          <a:tab pos="4874895" algn="r"/>
                        </a:tabLs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	a) </a:t>
                      </a:r>
                      <a:r>
                        <a:rPr lang="en-GB" sz="20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Mbombela</a:t>
                      </a: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Local Municipality</a:t>
                      </a:r>
                      <a:endParaRPr lang="en-ZA" sz="20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 Botha</a:t>
                      </a:r>
                      <a:endParaRPr lang="en-ZA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445770" indent="-251460">
                        <a:spcAft>
                          <a:spcPts val="0"/>
                        </a:spcAft>
                        <a:tabLst>
                          <a:tab pos="4874895" algn="r"/>
                        </a:tabLs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	b) Bushbuckridge Local Municipality</a:t>
                      </a:r>
                      <a:endParaRPr lang="en-ZA" sz="20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Chair/PSP</a:t>
                      </a:r>
                      <a:endParaRPr lang="en-ZA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indent="200660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7.4 Removal of Alien Invasive Plants</a:t>
                      </a:r>
                      <a:endParaRPr lang="en-ZA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ZA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indent="200660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	a)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Sabie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System </a:t>
                      </a:r>
                      <a:endParaRPr lang="en-ZA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 Riddel</a:t>
                      </a:r>
                      <a:endParaRPr lang="en-ZA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indent="200660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	b)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IUCMA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Plans</a:t>
                      </a:r>
                      <a:endParaRPr lang="en-ZA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IUCMA</a:t>
                      </a:r>
                      <a:endParaRPr lang="en-ZA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429260" indent="-228600"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7.5 Water reallocation and licence conversions (CoM)</a:t>
                      </a:r>
                      <a:endParaRPr lang="en-ZA" sz="20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 Seago/T Botha</a:t>
                      </a:r>
                      <a:endParaRPr lang="en-ZA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indent="200660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7.6 </a:t>
                      </a:r>
                      <a:r>
                        <a:rPr lang="en-GB" sz="20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Sabie</a:t>
                      </a: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Monitoring System</a:t>
                      </a:r>
                      <a:endParaRPr lang="en-ZA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Riddel</a:t>
                      </a:r>
                      <a:endParaRPr lang="en-ZA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indent="200660"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7.7 Groundwater Development</a:t>
                      </a:r>
                      <a:endParaRPr lang="en-ZA" sz="20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IUCMA</a:t>
                      </a:r>
                      <a:endParaRPr lang="en-ZA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indent="200660"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7.8 Pre-Feasibility Study into New Dams</a:t>
                      </a:r>
                      <a:endParaRPr lang="en-ZA" sz="20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K Bester</a:t>
                      </a:r>
                      <a:endParaRPr lang="en-ZA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9426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128238"/>
              </p:ext>
            </p:extLst>
          </p:nvPr>
        </p:nvGraphicFramePr>
        <p:xfrm>
          <a:off x="535248" y="286858"/>
          <a:ext cx="7953375" cy="600519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91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8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76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26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Intervention (from 2014 Strategy)</a:t>
                      </a:r>
                      <a:endParaRPr lang="en-ZA" sz="2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9525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2600" dirty="0">
                          <a:effectLst/>
                        </a:rPr>
                        <a:t>Representative Feedback</a:t>
                      </a:r>
                      <a:endParaRPr lang="en-ZA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390">
                <a:tc>
                  <a:txBody>
                    <a:bodyPr/>
                    <a:lstStyle/>
                    <a:p>
                      <a:pPr marL="445770" indent="-251460">
                        <a:spcAft>
                          <a:spcPts val="0"/>
                        </a:spcAft>
                        <a:tabLst>
                          <a:tab pos="4874895" algn="r"/>
                        </a:tabLs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7.1 Calibration of </a:t>
                      </a:r>
                      <a:r>
                        <a:rPr lang="en-GB" sz="20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DWS</a:t>
                      </a: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Monitoring of Stations</a:t>
                      </a:r>
                      <a:endParaRPr lang="en-ZA" sz="20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DWS</a:t>
                      </a:r>
                      <a:endParaRPr lang="en-ZA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445770" indent="-251460">
                        <a:spcAft>
                          <a:spcPts val="0"/>
                        </a:spcAft>
                        <a:tabLst>
                          <a:tab pos="4874895" algn="r"/>
                        </a:tabLs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7.2 Addressing Unlawful Irrigation Use (Compliance Monitoring and Enforcement) &amp; Progress with Validation and Verification</a:t>
                      </a:r>
                      <a:endParaRPr lang="en-ZA" sz="20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IUCMA</a:t>
                      </a:r>
                      <a:endParaRPr lang="en-ZA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390">
                <a:tc>
                  <a:txBody>
                    <a:bodyPr/>
                    <a:lstStyle/>
                    <a:p>
                      <a:pPr marL="445770" indent="-251460">
                        <a:spcAft>
                          <a:spcPts val="0"/>
                        </a:spcAft>
                        <a:tabLst>
                          <a:tab pos="4874895" algn="r"/>
                        </a:tabLs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7.3 WC/</a:t>
                      </a:r>
                      <a:r>
                        <a:rPr lang="en-GB" sz="20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WDM</a:t>
                      </a: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Urban</a:t>
                      </a:r>
                      <a:endParaRPr lang="en-ZA" sz="20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ZA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445770" indent="-251460">
                        <a:spcAft>
                          <a:spcPts val="0"/>
                        </a:spcAft>
                        <a:tabLst>
                          <a:tab pos="4874895" algn="r"/>
                        </a:tabLs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	a) </a:t>
                      </a:r>
                      <a:r>
                        <a:rPr lang="en-GB" sz="20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Mbombela</a:t>
                      </a: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Local Municipality</a:t>
                      </a:r>
                      <a:endParaRPr lang="en-ZA" sz="20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 Botha</a:t>
                      </a:r>
                      <a:endParaRPr lang="en-ZA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445770" indent="-251460">
                        <a:spcAft>
                          <a:spcPts val="0"/>
                        </a:spcAft>
                        <a:tabLst>
                          <a:tab pos="4874895" algn="r"/>
                        </a:tabLs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	b) Bushbuckridge Local Municipality</a:t>
                      </a:r>
                      <a:endParaRPr lang="en-ZA" sz="20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Chair/PSP</a:t>
                      </a:r>
                      <a:endParaRPr lang="en-ZA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indent="200660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7.4 Removal of Alien Invasive Plants</a:t>
                      </a:r>
                      <a:endParaRPr lang="en-ZA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ZA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indent="200660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	a)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Sabie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System </a:t>
                      </a:r>
                      <a:endParaRPr lang="en-ZA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 Riddel</a:t>
                      </a:r>
                      <a:endParaRPr lang="en-ZA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indent="200660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	b)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IUCMA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Plans</a:t>
                      </a:r>
                      <a:endParaRPr lang="en-ZA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IUCMA</a:t>
                      </a:r>
                      <a:endParaRPr lang="en-ZA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429260" indent="-228600"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7.5 Water reallocation and licence conversions (CoM)</a:t>
                      </a:r>
                      <a:endParaRPr lang="en-ZA" sz="20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 Seago/T Botha</a:t>
                      </a:r>
                      <a:endParaRPr lang="en-ZA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indent="200660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7.6 </a:t>
                      </a:r>
                      <a:r>
                        <a:rPr lang="en-GB" sz="20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Sabie</a:t>
                      </a: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Monitoring System</a:t>
                      </a:r>
                      <a:endParaRPr lang="en-ZA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Riddel</a:t>
                      </a:r>
                      <a:endParaRPr lang="en-ZA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indent="200660"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7.7 Groundwater Development</a:t>
                      </a:r>
                      <a:endParaRPr lang="en-ZA" sz="20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IUCMA</a:t>
                      </a:r>
                      <a:endParaRPr lang="en-ZA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indent="200660"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7.8 Pre-Feasibility Study into New Dams</a:t>
                      </a:r>
                      <a:endParaRPr lang="en-ZA" sz="20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K Bester</a:t>
                      </a:r>
                      <a:endParaRPr lang="en-ZA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7552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581950"/>
              </p:ext>
            </p:extLst>
          </p:nvPr>
        </p:nvGraphicFramePr>
        <p:xfrm>
          <a:off x="535248" y="286858"/>
          <a:ext cx="7953375" cy="600519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91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8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76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26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Intervention (from 2014 Strategy)</a:t>
                      </a:r>
                      <a:endParaRPr lang="en-ZA" sz="2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9525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2600" dirty="0">
                          <a:effectLst/>
                        </a:rPr>
                        <a:t>Representative Feedback</a:t>
                      </a:r>
                      <a:endParaRPr lang="en-ZA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390">
                <a:tc>
                  <a:txBody>
                    <a:bodyPr/>
                    <a:lstStyle/>
                    <a:p>
                      <a:pPr marL="445770" indent="-251460">
                        <a:spcAft>
                          <a:spcPts val="0"/>
                        </a:spcAft>
                        <a:tabLst>
                          <a:tab pos="4874895" algn="r"/>
                        </a:tabLs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7.1 Calibration of </a:t>
                      </a:r>
                      <a:r>
                        <a:rPr lang="en-GB" sz="20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DWS</a:t>
                      </a: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Monitoring of Stations</a:t>
                      </a:r>
                      <a:endParaRPr lang="en-ZA" sz="20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DWS</a:t>
                      </a:r>
                      <a:endParaRPr lang="en-ZA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445770" indent="-251460">
                        <a:spcAft>
                          <a:spcPts val="0"/>
                        </a:spcAft>
                        <a:tabLst>
                          <a:tab pos="4874895" algn="r"/>
                        </a:tabLs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7.2 Addressing Unlawful Irrigation Use (Compliance Monitoring and Enforcement) &amp; Progress with Validation and Verification</a:t>
                      </a:r>
                      <a:endParaRPr lang="en-ZA" sz="20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IUCMA</a:t>
                      </a:r>
                      <a:endParaRPr lang="en-ZA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390">
                <a:tc>
                  <a:txBody>
                    <a:bodyPr/>
                    <a:lstStyle/>
                    <a:p>
                      <a:pPr marL="445770" indent="-251460">
                        <a:spcAft>
                          <a:spcPts val="0"/>
                        </a:spcAft>
                        <a:tabLst>
                          <a:tab pos="4874895" algn="r"/>
                        </a:tabLs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7.3 WC/</a:t>
                      </a:r>
                      <a:r>
                        <a:rPr lang="en-GB" sz="20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WDM</a:t>
                      </a: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Urban</a:t>
                      </a:r>
                      <a:endParaRPr lang="en-ZA" sz="20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ZA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445770" indent="-251460">
                        <a:spcAft>
                          <a:spcPts val="0"/>
                        </a:spcAft>
                        <a:tabLst>
                          <a:tab pos="4874895" algn="r"/>
                        </a:tabLs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	a) </a:t>
                      </a:r>
                      <a:r>
                        <a:rPr lang="en-GB" sz="20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Mbombela</a:t>
                      </a: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Local Municipality</a:t>
                      </a:r>
                      <a:endParaRPr lang="en-ZA" sz="20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 Botha</a:t>
                      </a:r>
                      <a:endParaRPr lang="en-ZA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445770" indent="-251460">
                        <a:spcAft>
                          <a:spcPts val="0"/>
                        </a:spcAft>
                        <a:tabLst>
                          <a:tab pos="4874895" algn="r"/>
                        </a:tabLs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	b) Bushbuckridge Local Municipality</a:t>
                      </a:r>
                      <a:endParaRPr lang="en-ZA" sz="20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Chair/PSP</a:t>
                      </a:r>
                      <a:endParaRPr lang="en-ZA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indent="200660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7.4 Removal of Alien Invasive Plants</a:t>
                      </a:r>
                      <a:endParaRPr lang="en-ZA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ZA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indent="200660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	a)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Sabie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System </a:t>
                      </a:r>
                      <a:endParaRPr lang="en-ZA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Riddel</a:t>
                      </a:r>
                      <a:endParaRPr lang="en-ZA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indent="200660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	b)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IUCMA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Plans</a:t>
                      </a:r>
                      <a:endParaRPr lang="en-ZA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IUCMA</a:t>
                      </a:r>
                      <a:endParaRPr lang="en-ZA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429260" indent="-228600"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7.5 Water reallocation and licence conversions (CoM)</a:t>
                      </a:r>
                      <a:endParaRPr lang="en-ZA" sz="20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 Seago/T Botha</a:t>
                      </a:r>
                      <a:endParaRPr lang="en-ZA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indent="200660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7.6 </a:t>
                      </a:r>
                      <a:r>
                        <a:rPr lang="en-GB" sz="20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Sabie</a:t>
                      </a: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Monitoring System</a:t>
                      </a:r>
                      <a:endParaRPr lang="en-ZA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Riddel</a:t>
                      </a:r>
                      <a:endParaRPr lang="en-ZA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indent="200660"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7.7 Groundwater Development</a:t>
                      </a:r>
                      <a:endParaRPr lang="en-ZA" sz="20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IUCMA</a:t>
                      </a:r>
                      <a:endParaRPr lang="en-ZA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indent="200660"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7.8 Pre-Feasibility Study into New Dams</a:t>
                      </a:r>
                      <a:endParaRPr lang="en-ZA" sz="20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K Bester</a:t>
                      </a:r>
                      <a:endParaRPr lang="en-ZA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4245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380130"/>
              </p:ext>
            </p:extLst>
          </p:nvPr>
        </p:nvGraphicFramePr>
        <p:xfrm>
          <a:off x="535248" y="286858"/>
          <a:ext cx="7953375" cy="600519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91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8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76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26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Intervention (from 2014 Strategy)</a:t>
                      </a:r>
                      <a:endParaRPr lang="en-ZA" sz="2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9525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2600" dirty="0">
                          <a:effectLst/>
                        </a:rPr>
                        <a:t>Representative Feedback</a:t>
                      </a:r>
                      <a:endParaRPr lang="en-ZA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390">
                <a:tc>
                  <a:txBody>
                    <a:bodyPr/>
                    <a:lstStyle/>
                    <a:p>
                      <a:pPr marL="445770" indent="-251460">
                        <a:spcAft>
                          <a:spcPts val="0"/>
                        </a:spcAft>
                        <a:tabLst>
                          <a:tab pos="4874895" algn="r"/>
                        </a:tabLs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7.1 Calibration of </a:t>
                      </a:r>
                      <a:r>
                        <a:rPr lang="en-GB" sz="20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DWS</a:t>
                      </a: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Monitoring of Stations</a:t>
                      </a:r>
                      <a:endParaRPr lang="en-ZA" sz="20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DWS</a:t>
                      </a:r>
                      <a:endParaRPr lang="en-ZA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445770" indent="-251460">
                        <a:spcAft>
                          <a:spcPts val="0"/>
                        </a:spcAft>
                        <a:tabLst>
                          <a:tab pos="4874895" algn="r"/>
                        </a:tabLs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7.2 Addressing Unlawful Irrigation Use (Compliance Monitoring and Enforcement) &amp; Progress with Validation and Verification</a:t>
                      </a:r>
                      <a:endParaRPr lang="en-ZA" sz="20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IUCMA</a:t>
                      </a:r>
                      <a:endParaRPr lang="en-ZA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390">
                <a:tc>
                  <a:txBody>
                    <a:bodyPr/>
                    <a:lstStyle/>
                    <a:p>
                      <a:pPr marL="445770" indent="-251460">
                        <a:spcAft>
                          <a:spcPts val="0"/>
                        </a:spcAft>
                        <a:tabLst>
                          <a:tab pos="4874895" algn="r"/>
                        </a:tabLs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7.3 WC/</a:t>
                      </a:r>
                      <a:r>
                        <a:rPr lang="en-GB" sz="20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WDM</a:t>
                      </a: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Urban</a:t>
                      </a:r>
                      <a:endParaRPr lang="en-ZA" sz="20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ZA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445770" indent="-251460">
                        <a:spcAft>
                          <a:spcPts val="0"/>
                        </a:spcAft>
                        <a:tabLst>
                          <a:tab pos="4874895" algn="r"/>
                        </a:tabLs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	a) </a:t>
                      </a:r>
                      <a:r>
                        <a:rPr lang="en-GB" sz="20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Mbombela</a:t>
                      </a: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Local Municipality</a:t>
                      </a:r>
                      <a:endParaRPr lang="en-ZA" sz="20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 Botha</a:t>
                      </a:r>
                      <a:endParaRPr lang="en-ZA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445770" indent="-251460">
                        <a:spcAft>
                          <a:spcPts val="0"/>
                        </a:spcAft>
                        <a:tabLst>
                          <a:tab pos="4874895" algn="r"/>
                        </a:tabLs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	b) Bushbuckridge Local Municipality</a:t>
                      </a:r>
                      <a:endParaRPr lang="en-ZA" sz="20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Chair/PSP</a:t>
                      </a:r>
                      <a:endParaRPr lang="en-ZA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indent="200660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7.4 Removal of Alien Invasive Plants</a:t>
                      </a:r>
                      <a:endParaRPr lang="en-ZA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ZA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indent="200660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	a)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Sabie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System </a:t>
                      </a:r>
                      <a:endParaRPr lang="en-ZA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 Riddel</a:t>
                      </a:r>
                      <a:endParaRPr lang="en-ZA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indent="200660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	b)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IUCMA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Plans</a:t>
                      </a:r>
                      <a:endParaRPr lang="en-ZA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IUCMA</a:t>
                      </a:r>
                      <a:endParaRPr lang="en-ZA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429260" indent="-228600"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7.5 Water reallocation and licence conversions (CoM)</a:t>
                      </a:r>
                      <a:endParaRPr lang="en-ZA" sz="20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 Seago/T Botha</a:t>
                      </a:r>
                      <a:endParaRPr lang="en-ZA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indent="200660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7.6 </a:t>
                      </a:r>
                      <a:r>
                        <a:rPr lang="en-GB" sz="20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Sabie</a:t>
                      </a: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Monitoring System</a:t>
                      </a:r>
                      <a:endParaRPr lang="en-ZA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Riddel</a:t>
                      </a:r>
                      <a:endParaRPr lang="en-ZA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indent="200660"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7.7 Groundwater Development</a:t>
                      </a:r>
                      <a:endParaRPr lang="en-ZA" sz="20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IUCMA</a:t>
                      </a:r>
                      <a:endParaRPr lang="en-ZA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indent="200660"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7.8 Pre-Feasibility Study into New Dams</a:t>
                      </a:r>
                      <a:endParaRPr lang="en-ZA" sz="20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K Bester</a:t>
                      </a:r>
                      <a:endParaRPr lang="en-ZA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0249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3116" y="366707"/>
            <a:ext cx="7772400" cy="612594"/>
          </a:xfrm>
        </p:spPr>
        <p:txBody>
          <a:bodyPr/>
          <a:lstStyle/>
          <a:p>
            <a:r>
              <a:rPr lang="en-ZA" dirty="0" smtClean="0">
                <a:solidFill>
                  <a:schemeClr val="accent3">
                    <a:lumMod val="75000"/>
                  </a:schemeClr>
                </a:solidFill>
              </a:rPr>
              <a:t>7.5: City of </a:t>
            </a:r>
            <a:r>
              <a:rPr lang="en-ZA" dirty="0" err="1" smtClean="0">
                <a:solidFill>
                  <a:schemeClr val="accent3">
                    <a:lumMod val="75000"/>
                  </a:schemeClr>
                </a:solidFill>
              </a:rPr>
              <a:t>Mbombela</a:t>
            </a:r>
            <a:r>
              <a:rPr lang="en-ZA" dirty="0" smtClean="0">
                <a:solidFill>
                  <a:schemeClr val="accent3">
                    <a:lumMod val="75000"/>
                  </a:schemeClr>
                </a:solidFill>
              </a:rPr>
              <a:t> Allocations</a:t>
            </a:r>
            <a:endParaRPr lang="en-ZA" sz="28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63116" y="1295400"/>
            <a:ext cx="8255836" cy="5562600"/>
          </a:xfrm>
          <a:prstGeom prst="rect">
            <a:avLst/>
          </a:prstGeom>
        </p:spPr>
        <p:txBody>
          <a:bodyPr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2000" kern="1200" dirty="0" smtClean="0">
                <a:solidFill>
                  <a:srgbClr val="A4B16F"/>
                </a:solidFill>
                <a:latin typeface="Gill Sans"/>
                <a:ea typeface="+mn-ea"/>
                <a:cs typeface="Gill Sans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lvl="1" indent="-342900" algn="l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ZA" dirty="0" smtClean="0">
                <a:solidFill>
                  <a:schemeClr val="tx1"/>
                </a:solidFill>
              </a:rPr>
              <a:t>Brief Assignment to determine and summarise the </a:t>
            </a:r>
            <a:r>
              <a:rPr lang="en-ZA" dirty="0" err="1" smtClean="0">
                <a:solidFill>
                  <a:schemeClr val="tx1"/>
                </a:solidFill>
              </a:rPr>
              <a:t>CoM</a:t>
            </a:r>
            <a:r>
              <a:rPr lang="en-ZA" dirty="0" smtClean="0">
                <a:solidFill>
                  <a:schemeClr val="tx1"/>
                </a:solidFill>
              </a:rPr>
              <a:t> allocations</a:t>
            </a:r>
            <a:endParaRPr lang="en-ZA" dirty="0">
              <a:solidFill>
                <a:schemeClr val="tx1"/>
              </a:solidFill>
            </a:endParaRPr>
          </a:p>
          <a:p>
            <a:pPr marL="341313" lvl="1" indent="-342900" algn="l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ZA" dirty="0" smtClean="0">
                <a:solidFill>
                  <a:schemeClr val="tx1"/>
                </a:solidFill>
              </a:rPr>
              <a:t>Outcome to be compared with growing requirements and infrastructure capacities to determine where shortfalls occur</a:t>
            </a:r>
          </a:p>
          <a:p>
            <a:pPr marL="341313" lvl="1" indent="-342900" algn="l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ZA" dirty="0" smtClean="0">
                <a:solidFill>
                  <a:schemeClr val="tx1"/>
                </a:solidFill>
              </a:rPr>
              <a:t>Approach: gather historical information from </a:t>
            </a:r>
            <a:r>
              <a:rPr lang="en-ZA" dirty="0" err="1" smtClean="0">
                <a:solidFill>
                  <a:schemeClr val="tx1"/>
                </a:solidFill>
              </a:rPr>
              <a:t>CoM</a:t>
            </a:r>
            <a:r>
              <a:rPr lang="en-ZA" dirty="0" smtClean="0">
                <a:solidFill>
                  <a:schemeClr val="tx1"/>
                </a:solidFill>
              </a:rPr>
              <a:t> and updated information from </a:t>
            </a:r>
            <a:r>
              <a:rPr lang="en-ZA" dirty="0" err="1" smtClean="0">
                <a:solidFill>
                  <a:schemeClr val="tx1"/>
                </a:solidFill>
              </a:rPr>
              <a:t>IUCMA</a:t>
            </a:r>
            <a:endParaRPr lang="en-Z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72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328" y="1908167"/>
            <a:ext cx="7077807" cy="1268051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CONTINUATION OF WATER REQUIREMENTS AND AVAILABILITY RECONCILIATION STRATEGY FOR THE MBOMBELA MUNICIPAL AREA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(Crocodile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Sabie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River System Reconciliation Strategy)</a:t>
            </a:r>
            <a:r>
              <a:rPr lang="en-Z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Z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ZA" b="1" dirty="0"/>
              <a:t/>
            </a:r>
            <a:br>
              <a:rPr lang="en-ZA" b="1" dirty="0"/>
            </a:br>
            <a:r>
              <a:rPr lang="en-ZA" b="1" dirty="0"/>
              <a:t>Strategy Steering Committee Meeting </a:t>
            </a:r>
            <a:br>
              <a:rPr lang="en-ZA" b="1" dirty="0"/>
            </a:br>
            <a:r>
              <a:rPr lang="en-ZA" b="1" dirty="0" err="1"/>
              <a:t>StraSC</a:t>
            </a:r>
            <a:r>
              <a:rPr lang="en-ZA" b="1" dirty="0"/>
              <a:t> </a:t>
            </a:r>
            <a:r>
              <a:rPr lang="en-ZA" b="1" dirty="0" smtClean="0"/>
              <a:t>4</a:t>
            </a:r>
            <a:r>
              <a:rPr dirty="0"/>
              <a:t/>
            </a:r>
            <a:br>
              <a:rPr dirty="0"/>
            </a:br>
            <a:r>
              <a:rPr lang="en-ZA" dirty="0" smtClean="0"/>
              <a:t/>
            </a:r>
            <a:br>
              <a:rPr lang="en-ZA" dirty="0" smtClean="0"/>
            </a:br>
            <a:r>
              <a:rPr lang="en-GB" sz="3200" b="1" dirty="0">
                <a:solidFill>
                  <a:schemeClr val="tx1"/>
                </a:solidFill>
              </a:rPr>
              <a:t>Item </a:t>
            </a:r>
            <a:r>
              <a:rPr lang="en-GB" sz="3200" b="1" dirty="0" smtClean="0">
                <a:solidFill>
                  <a:schemeClr val="tx1"/>
                </a:solidFill>
              </a:rPr>
              <a:t>2: </a:t>
            </a:r>
            <a:r>
              <a:rPr lang="en-ZA" sz="3200" b="1" dirty="0" smtClean="0">
                <a:solidFill>
                  <a:schemeClr val="tx1"/>
                </a:solidFill>
              </a:rPr>
              <a:t>Attendance and Apologies</a:t>
            </a:r>
            <a:endParaRPr lang="en-ZA" sz="3200" b="1" dirty="0"/>
          </a:p>
        </p:txBody>
      </p:sp>
    </p:spTree>
    <p:extLst>
      <p:ext uri="{BB962C8B-B14F-4D97-AF65-F5344CB8AC3E}">
        <p14:creationId xmlns:p14="http://schemas.microsoft.com/office/powerpoint/2010/main" val="196185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26085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990412" y="5321203"/>
            <a:ext cx="8255836" cy="5562600"/>
          </a:xfrm>
          <a:prstGeom prst="rect">
            <a:avLst/>
          </a:prstGeom>
        </p:spPr>
        <p:txBody>
          <a:bodyPr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2000" kern="1200" dirty="0" smtClean="0">
                <a:solidFill>
                  <a:srgbClr val="A4B16F"/>
                </a:solidFill>
                <a:latin typeface="Gill Sans"/>
                <a:ea typeface="+mn-ea"/>
                <a:cs typeface="Gill Sans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lvl="1" indent="-342900" algn="l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ZA" sz="2400" dirty="0" smtClean="0">
                <a:solidFill>
                  <a:schemeClr val="tx1"/>
                </a:solidFill>
              </a:rPr>
              <a:t>Way forward: </a:t>
            </a:r>
            <a:r>
              <a:rPr lang="en-ZA" sz="2400" dirty="0" err="1" smtClean="0">
                <a:solidFill>
                  <a:schemeClr val="tx1"/>
                </a:solidFill>
              </a:rPr>
              <a:t>IUCMA</a:t>
            </a:r>
            <a:r>
              <a:rPr lang="en-ZA" sz="2400" dirty="0" smtClean="0">
                <a:solidFill>
                  <a:schemeClr val="tx1"/>
                </a:solidFill>
              </a:rPr>
              <a:t> to arrange meeting with </a:t>
            </a:r>
            <a:r>
              <a:rPr lang="en-ZA" sz="2400" dirty="0" err="1" smtClean="0">
                <a:solidFill>
                  <a:schemeClr val="tx1"/>
                </a:solidFill>
              </a:rPr>
              <a:t>CoM</a:t>
            </a:r>
            <a:r>
              <a:rPr lang="en-ZA" sz="2400" dirty="0" smtClean="0">
                <a:solidFill>
                  <a:schemeClr val="tx1"/>
                </a:solidFill>
              </a:rPr>
              <a:t> and </a:t>
            </a:r>
            <a:r>
              <a:rPr lang="en-ZA" sz="2400" dirty="0" err="1" smtClean="0">
                <a:solidFill>
                  <a:schemeClr val="tx1"/>
                </a:solidFill>
              </a:rPr>
              <a:t>Suidkaap</a:t>
            </a:r>
            <a:r>
              <a:rPr lang="en-ZA" sz="2400" dirty="0" smtClean="0">
                <a:solidFill>
                  <a:schemeClr val="tx1"/>
                </a:solidFill>
              </a:rPr>
              <a:t> / </a:t>
            </a:r>
            <a:r>
              <a:rPr lang="en-ZA" sz="2400" dirty="0" err="1" smtClean="0">
                <a:solidFill>
                  <a:schemeClr val="tx1"/>
                </a:solidFill>
              </a:rPr>
              <a:t>Queensriver</a:t>
            </a:r>
            <a:r>
              <a:rPr lang="en-ZA" sz="2400" dirty="0" smtClean="0">
                <a:solidFill>
                  <a:schemeClr val="tx1"/>
                </a:solidFill>
              </a:rPr>
              <a:t> </a:t>
            </a:r>
            <a:r>
              <a:rPr lang="en-ZA" sz="2400" dirty="0" err="1" smtClean="0">
                <a:solidFill>
                  <a:schemeClr val="tx1"/>
                </a:solidFill>
              </a:rPr>
              <a:t>IB</a:t>
            </a:r>
            <a:r>
              <a:rPr lang="en-ZA" sz="2400" dirty="0" smtClean="0">
                <a:solidFill>
                  <a:schemeClr val="tx1"/>
                </a:solidFill>
              </a:rPr>
              <a:t> to discuss allocations and conversions</a:t>
            </a:r>
            <a:endParaRPr lang="en-ZA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74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63425"/>
              </p:ext>
            </p:extLst>
          </p:nvPr>
        </p:nvGraphicFramePr>
        <p:xfrm>
          <a:off x="535248" y="286858"/>
          <a:ext cx="7953375" cy="600519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91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8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76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26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Intervention (from 2014 Strategy)</a:t>
                      </a:r>
                      <a:endParaRPr lang="en-ZA" sz="2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9525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2600" dirty="0">
                          <a:effectLst/>
                        </a:rPr>
                        <a:t>Representative Feedback</a:t>
                      </a:r>
                      <a:endParaRPr lang="en-ZA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390">
                <a:tc>
                  <a:txBody>
                    <a:bodyPr/>
                    <a:lstStyle/>
                    <a:p>
                      <a:pPr marL="445770" indent="-251460">
                        <a:spcAft>
                          <a:spcPts val="0"/>
                        </a:spcAft>
                        <a:tabLst>
                          <a:tab pos="4874895" algn="r"/>
                        </a:tabLs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7.1 Calibration of </a:t>
                      </a:r>
                      <a:r>
                        <a:rPr lang="en-GB" sz="20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DWS</a:t>
                      </a: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Monitoring of Stations</a:t>
                      </a:r>
                      <a:endParaRPr lang="en-ZA" sz="20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DWS</a:t>
                      </a:r>
                      <a:endParaRPr lang="en-ZA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445770" indent="-251460">
                        <a:spcAft>
                          <a:spcPts val="0"/>
                        </a:spcAft>
                        <a:tabLst>
                          <a:tab pos="4874895" algn="r"/>
                        </a:tabLs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7.2 Addressing Unlawful Irrigation Use (Compliance Monitoring and Enforcement) &amp; Progress with Validation and Verification</a:t>
                      </a:r>
                      <a:endParaRPr lang="en-ZA" sz="20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IUCMA</a:t>
                      </a:r>
                      <a:endParaRPr lang="en-ZA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390">
                <a:tc>
                  <a:txBody>
                    <a:bodyPr/>
                    <a:lstStyle/>
                    <a:p>
                      <a:pPr marL="445770" indent="-251460">
                        <a:spcAft>
                          <a:spcPts val="0"/>
                        </a:spcAft>
                        <a:tabLst>
                          <a:tab pos="4874895" algn="r"/>
                        </a:tabLs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7.3 WC/</a:t>
                      </a:r>
                      <a:r>
                        <a:rPr lang="en-GB" sz="20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WDM</a:t>
                      </a: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Urban</a:t>
                      </a:r>
                      <a:endParaRPr lang="en-ZA" sz="20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ZA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445770" indent="-251460">
                        <a:spcAft>
                          <a:spcPts val="0"/>
                        </a:spcAft>
                        <a:tabLst>
                          <a:tab pos="4874895" algn="r"/>
                        </a:tabLs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	a) </a:t>
                      </a:r>
                      <a:r>
                        <a:rPr lang="en-GB" sz="20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Mbombela</a:t>
                      </a: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Local Municipality</a:t>
                      </a:r>
                      <a:endParaRPr lang="en-ZA" sz="20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 Botha</a:t>
                      </a:r>
                      <a:endParaRPr lang="en-ZA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445770" indent="-251460">
                        <a:spcAft>
                          <a:spcPts val="0"/>
                        </a:spcAft>
                        <a:tabLst>
                          <a:tab pos="4874895" algn="r"/>
                        </a:tabLs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	b) Bushbuckridge Local Municipality</a:t>
                      </a:r>
                      <a:endParaRPr lang="en-ZA" sz="20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Chair/PSP</a:t>
                      </a:r>
                      <a:endParaRPr lang="en-ZA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indent="200660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7.4 Removal of Alien Invasive Plants</a:t>
                      </a:r>
                      <a:endParaRPr lang="en-ZA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ZA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indent="200660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	a)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Sabie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System </a:t>
                      </a:r>
                      <a:endParaRPr lang="en-ZA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 Riddel</a:t>
                      </a:r>
                      <a:endParaRPr lang="en-ZA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indent="200660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	b)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IUCMA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Plans</a:t>
                      </a:r>
                      <a:endParaRPr lang="en-ZA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IUCMA</a:t>
                      </a:r>
                      <a:endParaRPr lang="en-ZA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429260" indent="-228600"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7.5 Water reallocation and licence conversions (CoM)</a:t>
                      </a:r>
                      <a:endParaRPr lang="en-ZA" sz="20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 Seago/T Botha</a:t>
                      </a:r>
                      <a:endParaRPr lang="en-ZA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indent="200660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7.6 </a:t>
                      </a:r>
                      <a:r>
                        <a:rPr lang="en-GB" sz="20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Sabie</a:t>
                      </a: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Monitoring System</a:t>
                      </a:r>
                      <a:endParaRPr lang="en-ZA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Riddel</a:t>
                      </a:r>
                      <a:endParaRPr lang="en-ZA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indent="200660"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7.7 Groundwater Development</a:t>
                      </a:r>
                      <a:endParaRPr lang="en-ZA" sz="20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IUCMA</a:t>
                      </a:r>
                      <a:endParaRPr lang="en-ZA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indent="200660"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7.8 Pre-Feasibility Study into New Dams</a:t>
                      </a:r>
                      <a:endParaRPr lang="en-ZA" sz="20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K Bester</a:t>
                      </a:r>
                      <a:endParaRPr lang="en-ZA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44129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221553"/>
              </p:ext>
            </p:extLst>
          </p:nvPr>
        </p:nvGraphicFramePr>
        <p:xfrm>
          <a:off x="535248" y="286858"/>
          <a:ext cx="7953375" cy="600519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91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8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76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26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Intervention (from 2014 Strategy)</a:t>
                      </a:r>
                      <a:endParaRPr lang="en-ZA" sz="2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9525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2600" dirty="0">
                          <a:effectLst/>
                        </a:rPr>
                        <a:t>Representative Feedback</a:t>
                      </a:r>
                      <a:endParaRPr lang="en-ZA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390">
                <a:tc>
                  <a:txBody>
                    <a:bodyPr/>
                    <a:lstStyle/>
                    <a:p>
                      <a:pPr marL="445770" indent="-251460">
                        <a:spcAft>
                          <a:spcPts val="0"/>
                        </a:spcAft>
                        <a:tabLst>
                          <a:tab pos="4874895" algn="r"/>
                        </a:tabLs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7.1 Calibration of </a:t>
                      </a:r>
                      <a:r>
                        <a:rPr lang="en-GB" sz="20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DWS</a:t>
                      </a: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Monitoring of Stations</a:t>
                      </a:r>
                      <a:endParaRPr lang="en-ZA" sz="20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DWS</a:t>
                      </a:r>
                      <a:endParaRPr lang="en-ZA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445770" indent="-251460">
                        <a:spcAft>
                          <a:spcPts val="0"/>
                        </a:spcAft>
                        <a:tabLst>
                          <a:tab pos="4874895" algn="r"/>
                        </a:tabLs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7.2 Addressing Unlawful Irrigation Use (Compliance Monitoring and Enforcement) &amp; Progress with Validation and Verification</a:t>
                      </a:r>
                      <a:endParaRPr lang="en-ZA" sz="20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IUCMA</a:t>
                      </a:r>
                      <a:endParaRPr lang="en-ZA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390">
                <a:tc>
                  <a:txBody>
                    <a:bodyPr/>
                    <a:lstStyle/>
                    <a:p>
                      <a:pPr marL="445770" indent="-251460">
                        <a:spcAft>
                          <a:spcPts val="0"/>
                        </a:spcAft>
                        <a:tabLst>
                          <a:tab pos="4874895" algn="r"/>
                        </a:tabLs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7.3 WC/</a:t>
                      </a:r>
                      <a:r>
                        <a:rPr lang="en-GB" sz="20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WDM</a:t>
                      </a: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Urban</a:t>
                      </a:r>
                      <a:endParaRPr lang="en-ZA" sz="20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ZA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445770" indent="-251460">
                        <a:spcAft>
                          <a:spcPts val="0"/>
                        </a:spcAft>
                        <a:tabLst>
                          <a:tab pos="4874895" algn="r"/>
                        </a:tabLs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	a) </a:t>
                      </a:r>
                      <a:r>
                        <a:rPr lang="en-GB" sz="20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Mbombela</a:t>
                      </a: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Local Municipality</a:t>
                      </a:r>
                      <a:endParaRPr lang="en-ZA" sz="20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 Botha</a:t>
                      </a:r>
                      <a:endParaRPr lang="en-ZA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445770" indent="-251460">
                        <a:spcAft>
                          <a:spcPts val="0"/>
                        </a:spcAft>
                        <a:tabLst>
                          <a:tab pos="4874895" algn="r"/>
                        </a:tabLs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	b) Bushbuckridge Local Municipality</a:t>
                      </a:r>
                      <a:endParaRPr lang="en-ZA" sz="20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Chair/PSP</a:t>
                      </a:r>
                      <a:endParaRPr lang="en-ZA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indent="200660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7.4 Removal of Alien Invasive Plants</a:t>
                      </a:r>
                      <a:endParaRPr lang="en-ZA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ZA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indent="200660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	a)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Sabie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System </a:t>
                      </a:r>
                      <a:endParaRPr lang="en-ZA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 Riddel</a:t>
                      </a:r>
                      <a:endParaRPr lang="en-ZA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indent="200660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	b)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IUCMA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Plans</a:t>
                      </a:r>
                      <a:endParaRPr lang="en-ZA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IUCMA</a:t>
                      </a:r>
                      <a:endParaRPr lang="en-ZA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429260" indent="-228600"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7.5 Water reallocation and licence conversions (CoM)</a:t>
                      </a:r>
                      <a:endParaRPr lang="en-ZA" sz="20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 Seago/T Botha</a:t>
                      </a:r>
                      <a:endParaRPr lang="en-ZA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indent="200660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7.6 </a:t>
                      </a:r>
                      <a:r>
                        <a:rPr lang="en-GB" sz="20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Sabie</a:t>
                      </a: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Monitoring System</a:t>
                      </a:r>
                      <a:endParaRPr lang="en-ZA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Riddel</a:t>
                      </a:r>
                      <a:endParaRPr lang="en-ZA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indent="200660"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7.7 Groundwater Development</a:t>
                      </a:r>
                      <a:endParaRPr lang="en-ZA" sz="20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IUCMA</a:t>
                      </a:r>
                      <a:endParaRPr lang="en-ZA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indent="200660"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7.8 Pre-Feasibility Study into New Dams</a:t>
                      </a:r>
                      <a:endParaRPr lang="en-ZA" sz="20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K Bester</a:t>
                      </a:r>
                      <a:endParaRPr lang="en-ZA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1408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369020"/>
              </p:ext>
            </p:extLst>
          </p:nvPr>
        </p:nvGraphicFramePr>
        <p:xfrm>
          <a:off x="535248" y="286858"/>
          <a:ext cx="7953375" cy="600519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91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8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76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26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Intervention (from 2014 Strategy)</a:t>
                      </a:r>
                      <a:endParaRPr lang="en-ZA" sz="2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9525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2600" dirty="0">
                          <a:effectLst/>
                        </a:rPr>
                        <a:t>Representative Feedback</a:t>
                      </a:r>
                      <a:endParaRPr lang="en-ZA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390">
                <a:tc>
                  <a:txBody>
                    <a:bodyPr/>
                    <a:lstStyle/>
                    <a:p>
                      <a:pPr marL="445770" indent="-251460">
                        <a:spcAft>
                          <a:spcPts val="0"/>
                        </a:spcAft>
                        <a:tabLst>
                          <a:tab pos="4874895" algn="r"/>
                        </a:tabLs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7.1 Calibration of </a:t>
                      </a:r>
                      <a:r>
                        <a:rPr lang="en-GB" sz="20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DWS</a:t>
                      </a: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Monitoring of Stations</a:t>
                      </a:r>
                      <a:endParaRPr lang="en-ZA" sz="20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DWS</a:t>
                      </a:r>
                      <a:endParaRPr lang="en-ZA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445770" indent="-251460">
                        <a:spcAft>
                          <a:spcPts val="0"/>
                        </a:spcAft>
                        <a:tabLst>
                          <a:tab pos="4874895" algn="r"/>
                        </a:tabLs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7.2 Addressing Unlawful Irrigation Use (Compliance Monitoring and Enforcement) &amp; Progress with Validation and Verification</a:t>
                      </a:r>
                      <a:endParaRPr lang="en-ZA" sz="20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IUCMA</a:t>
                      </a:r>
                      <a:endParaRPr lang="en-ZA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390">
                <a:tc>
                  <a:txBody>
                    <a:bodyPr/>
                    <a:lstStyle/>
                    <a:p>
                      <a:pPr marL="445770" indent="-251460">
                        <a:spcAft>
                          <a:spcPts val="0"/>
                        </a:spcAft>
                        <a:tabLst>
                          <a:tab pos="4874895" algn="r"/>
                        </a:tabLs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7.3 WC/</a:t>
                      </a:r>
                      <a:r>
                        <a:rPr lang="en-GB" sz="20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WDM</a:t>
                      </a: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Urban</a:t>
                      </a:r>
                      <a:endParaRPr lang="en-ZA" sz="20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ZA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445770" indent="-251460">
                        <a:spcAft>
                          <a:spcPts val="0"/>
                        </a:spcAft>
                        <a:tabLst>
                          <a:tab pos="4874895" algn="r"/>
                        </a:tabLs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	a) </a:t>
                      </a:r>
                      <a:r>
                        <a:rPr lang="en-GB" sz="20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Mbombela</a:t>
                      </a: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Local Municipality</a:t>
                      </a:r>
                      <a:endParaRPr lang="en-ZA" sz="20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 Botha</a:t>
                      </a:r>
                      <a:endParaRPr lang="en-ZA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445770" indent="-251460">
                        <a:spcAft>
                          <a:spcPts val="0"/>
                        </a:spcAft>
                        <a:tabLst>
                          <a:tab pos="4874895" algn="r"/>
                        </a:tabLs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	b) Bushbuckridge Local Municipality</a:t>
                      </a:r>
                      <a:endParaRPr lang="en-ZA" sz="20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Chair/PSP</a:t>
                      </a:r>
                      <a:endParaRPr lang="en-ZA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indent="200660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7.4 Removal of Alien Invasive Plants</a:t>
                      </a:r>
                      <a:endParaRPr lang="en-ZA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ZA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indent="200660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	a)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Sabie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System </a:t>
                      </a:r>
                      <a:endParaRPr lang="en-ZA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 Riddel</a:t>
                      </a:r>
                      <a:endParaRPr lang="en-ZA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indent="200660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	b)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IUCMA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Plans</a:t>
                      </a:r>
                      <a:endParaRPr lang="en-ZA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IUCMA</a:t>
                      </a:r>
                      <a:endParaRPr lang="en-ZA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429260" indent="-228600"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7.5 Water reallocation and licence conversions (CoM)</a:t>
                      </a:r>
                      <a:endParaRPr lang="en-ZA" sz="20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 Seago/T Botha</a:t>
                      </a:r>
                      <a:endParaRPr lang="en-ZA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indent="200660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7.6 </a:t>
                      </a:r>
                      <a:r>
                        <a:rPr lang="en-GB" sz="20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Sabie</a:t>
                      </a: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Monitoring System</a:t>
                      </a:r>
                      <a:endParaRPr lang="en-ZA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Riddel</a:t>
                      </a:r>
                      <a:endParaRPr lang="en-ZA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indent="200660"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7.7 Groundwater Development</a:t>
                      </a:r>
                      <a:endParaRPr lang="en-ZA" sz="20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IUCMA</a:t>
                      </a:r>
                      <a:endParaRPr lang="en-ZA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indent="200660"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7.8 Pre-Feasibility Study into New Dams</a:t>
                      </a:r>
                      <a:endParaRPr lang="en-ZA" sz="20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K Bester</a:t>
                      </a:r>
                      <a:endParaRPr lang="en-ZA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69439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328" y="1908167"/>
            <a:ext cx="7077807" cy="1268051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CONTINUATION OF WATER REQUIREMENTS AND AVAILABILITY RECONCILIATION STRATEGY FOR THE MBOMBELA MUNICIPAL AREA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(Crocodile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Sabie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River System Reconciliation Strategy)</a:t>
            </a:r>
            <a:r>
              <a:rPr lang="en-Z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Z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ZA" b="1" dirty="0"/>
              <a:t/>
            </a:r>
            <a:br>
              <a:rPr lang="en-ZA" b="1" dirty="0"/>
            </a:br>
            <a:r>
              <a:rPr lang="en-ZA" b="1" dirty="0"/>
              <a:t>Strategy Steering Committee Meeting </a:t>
            </a:r>
            <a:br>
              <a:rPr lang="en-ZA" b="1" dirty="0"/>
            </a:br>
            <a:r>
              <a:rPr lang="en-ZA" b="1" dirty="0" err="1"/>
              <a:t>StraSC</a:t>
            </a:r>
            <a:r>
              <a:rPr lang="en-ZA" b="1" dirty="0"/>
              <a:t> </a:t>
            </a:r>
            <a:r>
              <a:rPr lang="en-ZA" b="1" dirty="0" smtClean="0"/>
              <a:t>4</a:t>
            </a:r>
            <a:r>
              <a:rPr dirty="0"/>
              <a:t/>
            </a:r>
            <a:br>
              <a:rPr dirty="0"/>
            </a:br>
            <a:r>
              <a:rPr lang="en-ZA" dirty="0" smtClean="0"/>
              <a:t/>
            </a:r>
            <a:br>
              <a:rPr lang="en-ZA" dirty="0" smtClean="0"/>
            </a:br>
            <a:r>
              <a:rPr lang="en-GB" sz="3200" b="1" dirty="0">
                <a:solidFill>
                  <a:schemeClr val="tx1"/>
                </a:solidFill>
              </a:rPr>
              <a:t>Item 8: </a:t>
            </a:r>
            <a:r>
              <a:rPr lang="en-ZA" sz="3200" b="1" dirty="0">
                <a:solidFill>
                  <a:schemeClr val="tx1"/>
                </a:solidFill>
              </a:rPr>
              <a:t>Overview of Study  Activities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endParaRPr lang="en-ZA" sz="3200" b="1" dirty="0"/>
          </a:p>
        </p:txBody>
      </p:sp>
    </p:spTree>
    <p:extLst>
      <p:ext uri="{BB962C8B-B14F-4D97-AF65-F5344CB8AC3E}">
        <p14:creationId xmlns:p14="http://schemas.microsoft.com/office/powerpoint/2010/main" val="69847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1241" y="137723"/>
            <a:ext cx="7772400" cy="819809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STUDY TASKS</a:t>
            </a:r>
            <a:endParaRPr lang="en-ZA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68446"/>
              </p:ext>
            </p:extLst>
          </p:nvPr>
        </p:nvGraphicFramePr>
        <p:xfrm>
          <a:off x="1249041" y="753269"/>
          <a:ext cx="7456799" cy="277833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09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7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4584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TASK NUMBER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Gill 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TASK DESCRIPTIONS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Gill 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292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1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Gill 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Inception and Literature Review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Gill 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292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2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Gill 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Economic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Growth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and Demographic Analysis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Gill 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292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3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Gill 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Water Requirements and Return Flows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Gill 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292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4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Gill 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Water Conservation and Demand Management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Gill 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292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5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Gill 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Monitoring Network Expansion and Data Capturing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Gill 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292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6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Gill 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Water Resources Analysis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Gill 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17399"/>
              </p:ext>
            </p:extLst>
          </p:nvPr>
        </p:nvGraphicFramePr>
        <p:xfrm>
          <a:off x="1249040" y="3531605"/>
          <a:ext cx="7456799" cy="243104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09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7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7292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7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Gill 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Infrastructure and Cost Assessment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Gill 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292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8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Gill 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Preliminary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and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Updated Reconciliation Strategy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Gill 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292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9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Gill 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Ad Hoc Support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Gill 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292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10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Gill 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Capacity Building and Training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Gill 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292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11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Gill 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Stakeholder Engagement 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Gill 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292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12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Gill 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Study Reports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Gill 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292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13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Gill 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Study Management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Gill 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647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875787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0" y="2438400"/>
            <a:ext cx="561975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28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778"/>
            <a:ext cx="4958757" cy="60494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2851" y="2320119"/>
            <a:ext cx="4882806" cy="195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91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47" y="163773"/>
            <a:ext cx="6263640" cy="3459480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7612"/>
            <a:ext cx="4517409" cy="30503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660" y="3807612"/>
            <a:ext cx="4326340" cy="29931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653284" y="446963"/>
            <a:ext cx="216317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600" dirty="0" smtClean="0"/>
              <a:t>Target (realistic) savings from </a:t>
            </a:r>
            <a:r>
              <a:rPr lang="en-ZA" sz="2600" dirty="0" err="1" smtClean="0"/>
              <a:t>WCWDM</a:t>
            </a:r>
            <a:r>
              <a:rPr lang="en-ZA" sz="2600" dirty="0" smtClean="0"/>
              <a:t>:</a:t>
            </a:r>
          </a:p>
          <a:p>
            <a:pPr algn="ctr"/>
            <a:endParaRPr lang="en-ZA" sz="2600" dirty="0"/>
          </a:p>
          <a:p>
            <a:pPr algn="ctr"/>
            <a:r>
              <a:rPr lang="en-ZA" sz="2600" dirty="0" err="1" smtClean="0"/>
              <a:t>CoM</a:t>
            </a:r>
            <a:r>
              <a:rPr lang="en-ZA" sz="2600" dirty="0" smtClean="0"/>
              <a:t>: 10%</a:t>
            </a:r>
          </a:p>
          <a:p>
            <a:pPr algn="ctr"/>
            <a:r>
              <a:rPr lang="en-ZA" sz="2600" dirty="0" err="1" smtClean="0"/>
              <a:t>BBR</a:t>
            </a:r>
            <a:r>
              <a:rPr lang="en-ZA" sz="2600" dirty="0" smtClean="0"/>
              <a:t>: 15%</a:t>
            </a:r>
            <a:endParaRPr lang="en-ZA" sz="2600" dirty="0"/>
          </a:p>
        </p:txBody>
      </p:sp>
    </p:spTree>
    <p:extLst>
      <p:ext uri="{BB962C8B-B14F-4D97-AF65-F5344CB8AC3E}">
        <p14:creationId xmlns:p14="http://schemas.microsoft.com/office/powerpoint/2010/main" val="385791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328" y="1908167"/>
            <a:ext cx="7077807" cy="1268051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CONTINUATION OF WATER REQUIREMENTS AND AVAILABILITY RECONCILIATION STRATEGY FOR THE MBOMBELA MUNICIPAL AREA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(Crocodile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Sabie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River System Reconciliation Strategy)</a:t>
            </a:r>
            <a:r>
              <a:rPr lang="en-Z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Z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ZA" b="1" dirty="0"/>
              <a:t/>
            </a:r>
            <a:br>
              <a:rPr lang="en-ZA" b="1" dirty="0"/>
            </a:br>
            <a:r>
              <a:rPr lang="en-ZA" b="1" dirty="0"/>
              <a:t>Strategy Steering Committee Meeting </a:t>
            </a:r>
            <a:br>
              <a:rPr lang="en-ZA" b="1" dirty="0"/>
            </a:br>
            <a:r>
              <a:rPr lang="en-ZA" b="1" dirty="0" err="1"/>
              <a:t>StraSC</a:t>
            </a:r>
            <a:r>
              <a:rPr lang="en-ZA" b="1" dirty="0"/>
              <a:t> </a:t>
            </a:r>
            <a:r>
              <a:rPr lang="en-ZA" b="1" dirty="0" smtClean="0"/>
              <a:t>4</a:t>
            </a:r>
            <a:r>
              <a:rPr dirty="0"/>
              <a:t/>
            </a:r>
            <a:br>
              <a:rPr dirty="0"/>
            </a:br>
            <a:r>
              <a:rPr lang="en-ZA" dirty="0" smtClean="0"/>
              <a:t/>
            </a:r>
            <a:br>
              <a:rPr lang="en-ZA" dirty="0" smtClean="0"/>
            </a:br>
            <a:r>
              <a:rPr lang="en-GB" sz="3200" b="1" dirty="0">
                <a:solidFill>
                  <a:schemeClr val="tx1"/>
                </a:solidFill>
              </a:rPr>
              <a:t>Item 9: </a:t>
            </a:r>
            <a:r>
              <a:rPr lang="en-ZA" sz="3200" b="1" dirty="0">
                <a:solidFill>
                  <a:schemeClr val="tx1"/>
                </a:solidFill>
              </a:rPr>
              <a:t>Current Progress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endParaRPr lang="en-ZA" sz="3200" b="1" dirty="0"/>
          </a:p>
        </p:txBody>
      </p:sp>
    </p:spTree>
    <p:extLst>
      <p:ext uri="{BB962C8B-B14F-4D97-AF65-F5344CB8AC3E}">
        <p14:creationId xmlns:p14="http://schemas.microsoft.com/office/powerpoint/2010/main" val="324332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7000" y="-47154"/>
            <a:ext cx="2201043" cy="745263"/>
          </a:xfrm>
        </p:spPr>
        <p:txBody>
          <a:bodyPr/>
          <a:lstStyle/>
          <a:p>
            <a:pPr algn="ctr"/>
            <a:r>
              <a:rPr lang="en-GB" dirty="0"/>
              <a:t>Agenda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43725"/>
          <a:stretch/>
        </p:blipFill>
        <p:spPr>
          <a:xfrm>
            <a:off x="-1" y="0"/>
            <a:ext cx="7007249" cy="21972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5904" y="2191875"/>
            <a:ext cx="6428096" cy="466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4121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328" y="1908167"/>
            <a:ext cx="7077807" cy="1268051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CONTINUATION OF WATER REQUIREMENTS AND AVAILABILITY RECONCILIATION STRATEGY FOR THE MBOMBELA MUNICIPAL AREA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(Crocodile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Sabie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River System Reconciliation Strategy)</a:t>
            </a:r>
            <a:r>
              <a:rPr lang="en-Z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Z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ZA" b="1" dirty="0"/>
              <a:t/>
            </a:r>
            <a:br>
              <a:rPr lang="en-ZA" b="1" dirty="0"/>
            </a:br>
            <a:r>
              <a:rPr lang="en-ZA" b="1" dirty="0"/>
              <a:t>Strategy Steering Committee Meeting </a:t>
            </a:r>
            <a:br>
              <a:rPr lang="en-ZA" b="1" dirty="0"/>
            </a:br>
            <a:r>
              <a:rPr lang="en-ZA" b="1" dirty="0" err="1"/>
              <a:t>StraSC</a:t>
            </a:r>
            <a:r>
              <a:rPr lang="en-ZA" b="1" dirty="0"/>
              <a:t> </a:t>
            </a:r>
            <a:r>
              <a:rPr lang="en-ZA" b="1" dirty="0" smtClean="0"/>
              <a:t>4</a:t>
            </a:r>
            <a:r>
              <a:rPr dirty="0"/>
              <a:t/>
            </a:r>
            <a:br>
              <a:rPr dirty="0"/>
            </a:br>
            <a:r>
              <a:rPr lang="en-ZA" dirty="0" smtClean="0"/>
              <a:t/>
            </a:r>
            <a:br>
              <a:rPr lang="en-ZA" dirty="0" smtClean="0"/>
            </a:br>
            <a:r>
              <a:rPr lang="en-GB" sz="3200" b="1" dirty="0">
                <a:solidFill>
                  <a:schemeClr val="tx1"/>
                </a:solidFill>
              </a:rPr>
              <a:t>Item </a:t>
            </a:r>
            <a:r>
              <a:rPr lang="en-GB" sz="3200" b="1" dirty="0" smtClean="0">
                <a:solidFill>
                  <a:schemeClr val="tx1"/>
                </a:solidFill>
              </a:rPr>
              <a:t>9.1: </a:t>
            </a:r>
            <a:r>
              <a:rPr lang="en-ZA" sz="3200" b="1" dirty="0">
                <a:solidFill>
                  <a:schemeClr val="tx1"/>
                </a:solidFill>
              </a:rPr>
              <a:t>Water Resources Assessment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endParaRPr lang="en-ZA" sz="3200" b="1" dirty="0"/>
          </a:p>
        </p:txBody>
      </p:sp>
    </p:spTree>
    <p:extLst>
      <p:ext uri="{BB962C8B-B14F-4D97-AF65-F5344CB8AC3E}">
        <p14:creationId xmlns:p14="http://schemas.microsoft.com/office/powerpoint/2010/main" val="35768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3116" y="199067"/>
            <a:ext cx="7772400" cy="612594"/>
          </a:xfrm>
        </p:spPr>
        <p:txBody>
          <a:bodyPr/>
          <a:lstStyle/>
          <a:p>
            <a:r>
              <a:rPr lang="en-ZA" dirty="0">
                <a:solidFill>
                  <a:schemeClr val="accent3">
                    <a:lumMod val="75000"/>
                  </a:schemeClr>
                </a:solidFill>
              </a:rPr>
              <a:t>9.1: TASK 7: Water </a:t>
            </a:r>
            <a:r>
              <a:rPr lang="en-ZA" dirty="0" smtClean="0">
                <a:solidFill>
                  <a:schemeClr val="accent3">
                    <a:lumMod val="75000"/>
                  </a:schemeClr>
                </a:solidFill>
              </a:rPr>
              <a:t>Resources</a:t>
            </a:r>
            <a:endParaRPr lang="en-ZA" sz="28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91068" y="825914"/>
            <a:ext cx="9027883" cy="5562600"/>
          </a:xfrm>
          <a:prstGeom prst="rect">
            <a:avLst/>
          </a:prstGeom>
        </p:spPr>
        <p:txBody>
          <a:bodyPr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2000" kern="1200" dirty="0" smtClean="0">
                <a:solidFill>
                  <a:srgbClr val="A4B16F"/>
                </a:solidFill>
                <a:latin typeface="Gill Sans"/>
                <a:ea typeface="+mn-ea"/>
                <a:cs typeface="Gill Sans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lvl="1" indent="-342900" algn="l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ZA" sz="2400" dirty="0" smtClean="0">
                <a:solidFill>
                  <a:prstClr val="black"/>
                </a:solidFill>
              </a:rPr>
              <a:t>Hydrology, system yields, water resource model configuration</a:t>
            </a:r>
          </a:p>
          <a:p>
            <a:pPr marL="341313" lvl="1" indent="-342900" algn="l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ZA" sz="2400" dirty="0" smtClean="0">
                <a:solidFill>
                  <a:prstClr val="black"/>
                </a:solidFill>
              </a:rPr>
              <a:t>Previous Water Resources Studies:</a:t>
            </a:r>
          </a:p>
          <a:p>
            <a:pPr marL="798513" lvl="2" indent="-342900" algn="l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ZA" sz="2000" dirty="0" smtClean="0">
                <a:solidFill>
                  <a:prstClr val="black"/>
                </a:solidFill>
              </a:rPr>
              <a:t>DWS: </a:t>
            </a:r>
            <a:r>
              <a:rPr lang="en-ZA" sz="2000" dirty="0" err="1" smtClean="0">
                <a:solidFill>
                  <a:prstClr val="black"/>
                </a:solidFill>
              </a:rPr>
              <a:t>Inkomati</a:t>
            </a:r>
            <a:r>
              <a:rPr lang="en-ZA" sz="2000" dirty="0" smtClean="0">
                <a:solidFill>
                  <a:prstClr val="black"/>
                </a:solidFill>
              </a:rPr>
              <a:t> Water Availability Assessment (2009)</a:t>
            </a:r>
          </a:p>
          <a:p>
            <a:pPr marL="798513" lvl="2" indent="-342900" algn="l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ZA" sz="2000" dirty="0" smtClean="0">
                <a:solidFill>
                  <a:prstClr val="black"/>
                </a:solidFill>
              </a:rPr>
              <a:t>DWS: IWAAS Maintenance (2012)</a:t>
            </a:r>
          </a:p>
          <a:p>
            <a:pPr marL="798513" lvl="2" indent="-342900" algn="l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ZA" sz="2000" dirty="0" smtClean="0">
                <a:solidFill>
                  <a:prstClr val="black"/>
                </a:solidFill>
              </a:rPr>
              <a:t>DWS: Classification </a:t>
            </a:r>
            <a:r>
              <a:rPr lang="en-ZA" sz="2000" dirty="0">
                <a:solidFill>
                  <a:prstClr val="black"/>
                </a:solidFill>
              </a:rPr>
              <a:t>Study (2013)</a:t>
            </a:r>
            <a:endParaRPr lang="en-ZA" sz="2000" dirty="0" smtClean="0">
              <a:solidFill>
                <a:prstClr val="black"/>
              </a:solidFill>
            </a:endParaRPr>
          </a:p>
          <a:p>
            <a:pPr marL="798513" lvl="2" indent="-342900" algn="l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ZA" sz="2000" dirty="0" smtClean="0">
                <a:solidFill>
                  <a:prstClr val="black"/>
                </a:solidFill>
              </a:rPr>
              <a:t>DWS: Reconciliation Strategy Study (2014)</a:t>
            </a:r>
          </a:p>
          <a:p>
            <a:pPr marL="798513" lvl="2" indent="-342900" algn="l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ZA" sz="2000" dirty="0" smtClean="0">
                <a:solidFill>
                  <a:prstClr val="black"/>
                </a:solidFill>
              </a:rPr>
              <a:t>IUCMA: Operational Support (ongoing)</a:t>
            </a:r>
          </a:p>
          <a:p>
            <a:pPr marL="798513" lvl="2" indent="-342900" algn="l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ZA" sz="2000" dirty="0" smtClean="0">
                <a:solidFill>
                  <a:prstClr val="black"/>
                </a:solidFill>
              </a:rPr>
              <a:t>IUCMA: Hydrology updates: Croc East (2019)</a:t>
            </a:r>
          </a:p>
          <a:p>
            <a:pPr marL="341313" lvl="1" indent="-342900" algn="l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ZA" sz="2400" dirty="0" smtClean="0">
                <a:solidFill>
                  <a:prstClr val="black"/>
                </a:solidFill>
              </a:rPr>
              <a:t>Water Resources Summary, </a:t>
            </a:r>
            <a:r>
              <a:rPr lang="en-ZA" sz="2400" dirty="0" err="1" smtClean="0">
                <a:solidFill>
                  <a:prstClr val="black"/>
                </a:solidFill>
              </a:rPr>
              <a:t>Mbombela</a:t>
            </a:r>
            <a:r>
              <a:rPr lang="en-ZA" sz="2400" dirty="0" smtClean="0">
                <a:solidFill>
                  <a:prstClr val="black"/>
                </a:solidFill>
              </a:rPr>
              <a:t> Recon Strategy (2014)</a:t>
            </a:r>
          </a:p>
          <a:p>
            <a:pPr marL="341313" lvl="1" indent="-342900" algn="l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ZA" sz="2400" dirty="0" smtClean="0">
                <a:solidFill>
                  <a:prstClr val="black"/>
                </a:solidFill>
              </a:rPr>
              <a:t>Water reconciliation strategy update for the schemes in the Sabie and Sand river system Bushbuckridge </a:t>
            </a:r>
            <a:r>
              <a:rPr lang="en-ZA" sz="2400" dirty="0">
                <a:solidFill>
                  <a:prstClr val="black"/>
                </a:solidFill>
              </a:rPr>
              <a:t>L</a:t>
            </a:r>
            <a:r>
              <a:rPr lang="en-ZA" sz="2400" dirty="0" smtClean="0">
                <a:solidFill>
                  <a:prstClr val="black"/>
                </a:solidFill>
              </a:rPr>
              <a:t>ocal Municipality (2016)</a:t>
            </a:r>
          </a:p>
        </p:txBody>
      </p:sp>
    </p:spTree>
    <p:extLst>
      <p:ext uri="{BB962C8B-B14F-4D97-AF65-F5344CB8AC3E}">
        <p14:creationId xmlns:p14="http://schemas.microsoft.com/office/powerpoint/2010/main" val="379981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5916" y="0"/>
            <a:ext cx="7772400" cy="612594"/>
          </a:xfrm>
        </p:spPr>
        <p:txBody>
          <a:bodyPr/>
          <a:lstStyle/>
          <a:p>
            <a:r>
              <a:rPr lang="en-ZA" dirty="0" smtClean="0">
                <a:solidFill>
                  <a:schemeClr val="accent3">
                    <a:lumMod val="75000"/>
                  </a:schemeClr>
                </a:solidFill>
              </a:rPr>
              <a:t>Hydrology</a:t>
            </a:r>
            <a:endParaRPr lang="en-ZA" sz="28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07720" y="471397"/>
            <a:ext cx="8336280" cy="5562600"/>
          </a:xfrm>
          <a:prstGeom prst="rect">
            <a:avLst/>
          </a:prstGeom>
        </p:spPr>
        <p:txBody>
          <a:bodyPr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2000" kern="1200" dirty="0" smtClean="0">
                <a:solidFill>
                  <a:srgbClr val="A4B16F"/>
                </a:solidFill>
                <a:latin typeface="Gill Sans"/>
                <a:ea typeface="+mn-ea"/>
                <a:cs typeface="Gill Sans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lvl="1" indent="-342900" algn="l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ZA" sz="2400" dirty="0" smtClean="0">
                <a:solidFill>
                  <a:prstClr val="black"/>
                </a:solidFill>
              </a:rPr>
              <a:t>IWAAS</a:t>
            </a:r>
          </a:p>
          <a:p>
            <a:pPr marL="798513" lvl="2" indent="-342900" algn="l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ZA" sz="2200" dirty="0" smtClean="0">
                <a:solidFill>
                  <a:prstClr val="black"/>
                </a:solidFill>
              </a:rPr>
              <a:t>Major study, detailed </a:t>
            </a:r>
            <a:r>
              <a:rPr lang="en-ZA" sz="2200" dirty="0" err="1" smtClean="0">
                <a:solidFill>
                  <a:prstClr val="black"/>
                </a:solidFill>
              </a:rPr>
              <a:t>landuse</a:t>
            </a:r>
            <a:r>
              <a:rPr lang="en-ZA" sz="2200" dirty="0" smtClean="0">
                <a:solidFill>
                  <a:prstClr val="black"/>
                </a:solidFill>
              </a:rPr>
              <a:t> evaluation, external review</a:t>
            </a:r>
          </a:p>
          <a:p>
            <a:pPr marL="798513" lvl="2" indent="-342900" algn="l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ZA" sz="2200" dirty="0" smtClean="0">
                <a:solidFill>
                  <a:prstClr val="black"/>
                </a:solidFill>
              </a:rPr>
              <a:t>WRYM configured, yields produced</a:t>
            </a:r>
          </a:p>
          <a:p>
            <a:pPr marL="341313" lvl="1" indent="-342900" algn="l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ZA" sz="2400" dirty="0" smtClean="0">
                <a:solidFill>
                  <a:prstClr val="black"/>
                </a:solidFill>
              </a:rPr>
              <a:t>IWAAS Maintenance</a:t>
            </a:r>
          </a:p>
          <a:p>
            <a:pPr marL="798513" lvl="2" indent="-342900" algn="l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ZA" sz="2200" dirty="0" smtClean="0">
                <a:solidFill>
                  <a:prstClr val="black"/>
                </a:solidFill>
              </a:rPr>
              <a:t>Small adjustments to hydrology in some catchments due to evaporation error</a:t>
            </a:r>
          </a:p>
          <a:p>
            <a:pPr marL="341313" lvl="1" indent="-342900" algn="l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ZA" sz="2400" dirty="0" err="1" smtClean="0">
                <a:solidFill>
                  <a:prstClr val="black"/>
                </a:solidFill>
              </a:rPr>
              <a:t>IUCMA</a:t>
            </a:r>
            <a:r>
              <a:rPr lang="en-ZA" sz="2400" dirty="0" smtClean="0">
                <a:solidFill>
                  <a:prstClr val="black"/>
                </a:solidFill>
              </a:rPr>
              <a:t> update: Crocodile East, timing did not allow for incorporation into this study, incorporate into future Strategy Update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396310"/>
              </p:ext>
            </p:extLst>
          </p:nvPr>
        </p:nvGraphicFramePr>
        <p:xfrm>
          <a:off x="2374709" y="4444365"/>
          <a:ext cx="6769291" cy="2413635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596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67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57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en-ZA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200" u="none" strike="noStrike">
                          <a:effectLst/>
                        </a:rPr>
                        <a:t>1920-2004</a:t>
                      </a:r>
                      <a:endParaRPr lang="en-ZA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200" u="none" strike="noStrike">
                          <a:effectLst/>
                        </a:rPr>
                        <a:t>1920-2016</a:t>
                      </a:r>
                      <a:endParaRPr lang="en-ZA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ZA" sz="2200" u="none" strike="noStrike" dirty="0">
                          <a:effectLst/>
                        </a:rPr>
                        <a:t>Tertiary</a:t>
                      </a:r>
                      <a:endParaRPr lang="en-ZA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200" u="none" strike="noStrike" dirty="0">
                          <a:effectLst/>
                        </a:rPr>
                        <a:t>IWAAS </a:t>
                      </a:r>
                      <a:r>
                        <a:rPr lang="en-ZA" sz="2200" u="none" strike="noStrike" dirty="0" err="1" smtClean="0">
                          <a:effectLst/>
                        </a:rPr>
                        <a:t>Maint</a:t>
                      </a:r>
                      <a:r>
                        <a:rPr lang="en-ZA" sz="2200" u="none" strike="noStrike" dirty="0" smtClean="0">
                          <a:effectLst/>
                        </a:rPr>
                        <a:t>.</a:t>
                      </a:r>
                      <a:endParaRPr lang="en-ZA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200" u="none" strike="noStrike" dirty="0" smtClean="0">
                          <a:effectLst/>
                        </a:rPr>
                        <a:t>Update (2019)</a:t>
                      </a:r>
                      <a:endParaRPr lang="en-ZA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ZA" sz="2200" u="none" strike="noStrike">
                          <a:effectLst/>
                        </a:rPr>
                        <a:t>X21</a:t>
                      </a:r>
                      <a:endParaRPr lang="en-ZA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200" u="none" strike="noStrike" dirty="0">
                          <a:effectLst/>
                        </a:rPr>
                        <a:t>467.3</a:t>
                      </a:r>
                      <a:endParaRPr lang="en-ZA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200" u="none" strike="noStrike">
                          <a:effectLst/>
                        </a:rPr>
                        <a:t>493.8</a:t>
                      </a:r>
                      <a:endParaRPr lang="en-ZA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ZA" sz="2200" u="none" strike="noStrike">
                          <a:effectLst/>
                        </a:rPr>
                        <a:t>X22</a:t>
                      </a:r>
                      <a:endParaRPr lang="en-ZA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200" u="none" strike="noStrike">
                          <a:effectLst/>
                        </a:rPr>
                        <a:t>381.9</a:t>
                      </a:r>
                      <a:endParaRPr lang="en-ZA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200" u="none" strike="noStrike">
                          <a:effectLst/>
                        </a:rPr>
                        <a:t>394.7</a:t>
                      </a:r>
                      <a:endParaRPr lang="en-ZA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ZA" sz="2200" u="none" strike="noStrike" dirty="0">
                          <a:effectLst/>
                        </a:rPr>
                        <a:t>X23</a:t>
                      </a:r>
                      <a:endParaRPr lang="en-ZA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200" u="none" strike="noStrike" dirty="0">
                          <a:effectLst/>
                        </a:rPr>
                        <a:t>195.4</a:t>
                      </a:r>
                      <a:endParaRPr lang="en-ZA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200" u="none" strike="noStrike" dirty="0">
                          <a:effectLst/>
                        </a:rPr>
                        <a:t>210.5</a:t>
                      </a:r>
                      <a:endParaRPr lang="en-ZA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ZA" sz="2200" u="none" strike="noStrike">
                          <a:effectLst/>
                        </a:rPr>
                        <a:t>X24</a:t>
                      </a:r>
                      <a:endParaRPr lang="en-ZA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200" u="none" strike="noStrike">
                          <a:effectLst/>
                        </a:rPr>
                        <a:t>106.6</a:t>
                      </a:r>
                      <a:endParaRPr lang="en-ZA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200" u="none" strike="noStrike" dirty="0">
                          <a:effectLst/>
                        </a:rPr>
                        <a:t>112.0</a:t>
                      </a:r>
                      <a:endParaRPr lang="en-ZA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ZA" sz="2200" b="1" u="none" strike="noStrike" dirty="0">
                          <a:effectLst/>
                        </a:rPr>
                        <a:t>Total</a:t>
                      </a:r>
                      <a:endParaRPr lang="en-ZA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200" b="1" u="none" strike="noStrike" dirty="0">
                          <a:effectLst/>
                        </a:rPr>
                        <a:t>1151.1</a:t>
                      </a:r>
                      <a:endParaRPr lang="en-ZA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200" b="1" u="none" strike="noStrike" dirty="0">
                          <a:effectLst/>
                        </a:rPr>
                        <a:t>1211.0</a:t>
                      </a:r>
                      <a:endParaRPr lang="en-ZA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28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\\WRP01\General\caryn\From Paul\Quinari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685"/>
            <a:ext cx="9144000" cy="647231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71230" y="-72570"/>
            <a:ext cx="7772400" cy="612594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sz="3800" b="1" dirty="0" smtClean="0">
                <a:solidFill>
                  <a:srgbClr val="9BBB59">
                    <a:lumMod val="75000"/>
                  </a:srgbClr>
                </a:solidFill>
              </a:rPr>
              <a:t>140 Sub-catchments</a:t>
            </a:r>
            <a:endParaRPr lang="en-ZA" sz="3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81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9660" y="45720"/>
            <a:ext cx="7772400" cy="612594"/>
          </a:xfrm>
        </p:spPr>
        <p:txBody>
          <a:bodyPr/>
          <a:lstStyle/>
          <a:p>
            <a:r>
              <a:rPr lang="en-ZA" dirty="0" smtClean="0">
                <a:solidFill>
                  <a:schemeClr val="accent3">
                    <a:lumMod val="75000"/>
                  </a:schemeClr>
                </a:solidFill>
              </a:rPr>
              <a:t>Model Updates / Enhancements</a:t>
            </a:r>
            <a:endParaRPr lang="en-ZA" sz="28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07720" y="569264"/>
            <a:ext cx="8336280" cy="5562600"/>
          </a:xfrm>
          <a:prstGeom prst="rect">
            <a:avLst/>
          </a:prstGeom>
        </p:spPr>
        <p:txBody>
          <a:bodyPr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2000" kern="1200" dirty="0" smtClean="0">
                <a:solidFill>
                  <a:srgbClr val="A4B16F"/>
                </a:solidFill>
                <a:latin typeface="Gill Sans"/>
                <a:ea typeface="+mn-ea"/>
                <a:cs typeface="Gill Sans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lvl="1" indent="-342900" algn="l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ZA" sz="2600" dirty="0" smtClean="0">
                <a:solidFill>
                  <a:prstClr val="black"/>
                </a:solidFill>
              </a:rPr>
              <a:t>IWAAS WRYM </a:t>
            </a:r>
            <a:r>
              <a:rPr lang="en-ZA" sz="2600" dirty="0">
                <a:solidFill>
                  <a:prstClr val="black"/>
                </a:solidFill>
              </a:rPr>
              <a:t>u</a:t>
            </a:r>
            <a:r>
              <a:rPr lang="en-ZA" sz="2600" dirty="0" smtClean="0">
                <a:solidFill>
                  <a:prstClr val="black"/>
                </a:solidFill>
              </a:rPr>
              <a:t>sed as base</a:t>
            </a:r>
          </a:p>
          <a:p>
            <a:pPr marL="798513" lvl="2" indent="-342900" algn="l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ZA" sz="2600" dirty="0" smtClean="0">
                <a:solidFill>
                  <a:prstClr val="black"/>
                </a:solidFill>
              </a:rPr>
              <a:t>2 individual model configurations (1 </a:t>
            </a:r>
            <a:r>
              <a:rPr lang="en-ZA" sz="2600" dirty="0" err="1" smtClean="0">
                <a:solidFill>
                  <a:prstClr val="black"/>
                </a:solidFill>
              </a:rPr>
              <a:t>Sabie</a:t>
            </a:r>
            <a:r>
              <a:rPr lang="en-ZA" sz="2600" dirty="0" smtClean="0">
                <a:solidFill>
                  <a:prstClr val="black"/>
                </a:solidFill>
              </a:rPr>
              <a:t>/Sand, 1 Crocodile East)</a:t>
            </a:r>
          </a:p>
          <a:p>
            <a:pPr marL="341313" lvl="1" indent="-342900" algn="l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ZA" sz="2600" dirty="0" err="1" smtClean="0">
                <a:solidFill>
                  <a:prstClr val="black"/>
                </a:solidFill>
              </a:rPr>
              <a:t>Landuse</a:t>
            </a:r>
            <a:r>
              <a:rPr lang="en-ZA" sz="2600" dirty="0" smtClean="0">
                <a:solidFill>
                  <a:prstClr val="black"/>
                </a:solidFill>
              </a:rPr>
              <a:t> remains as per IWAAS (Agreed in Water Requirements Task of Study)</a:t>
            </a:r>
          </a:p>
          <a:p>
            <a:pPr marL="341313" lvl="1" indent="-342900" algn="l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ZA" sz="2600" dirty="0" smtClean="0">
                <a:solidFill>
                  <a:prstClr val="black"/>
                </a:solidFill>
              </a:rPr>
              <a:t>Combination into 1 WRPM configuration to assess future growth in water requirements and integrated WRM</a:t>
            </a:r>
          </a:p>
          <a:p>
            <a:pPr marL="341313" lvl="1" indent="-342900" algn="l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ZA" sz="2600" dirty="0" smtClean="0">
                <a:solidFill>
                  <a:prstClr val="black"/>
                </a:solidFill>
              </a:rPr>
              <a:t>Incorporation of Demand Centres </a:t>
            </a:r>
          </a:p>
          <a:p>
            <a:pPr marL="341313" lvl="1" indent="-342900" algn="l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ZA" sz="2600" dirty="0" smtClean="0">
                <a:solidFill>
                  <a:prstClr val="black"/>
                </a:solidFill>
              </a:rPr>
              <a:t>Incorporation of Irrigation</a:t>
            </a:r>
          </a:p>
          <a:p>
            <a:pPr marL="341313" lvl="1" indent="-342900" algn="l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ZA" sz="2600" dirty="0" smtClean="0">
                <a:solidFill>
                  <a:prstClr val="black"/>
                </a:solidFill>
              </a:rPr>
              <a:t>Incorporation of EWRs</a:t>
            </a:r>
          </a:p>
          <a:p>
            <a:pPr marL="341313" lvl="1" indent="-342900" algn="l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ZA" sz="2600" dirty="0" smtClean="0">
                <a:solidFill>
                  <a:prstClr val="black"/>
                </a:solidFill>
              </a:rPr>
              <a:t>Configuration of operating rules</a:t>
            </a:r>
          </a:p>
        </p:txBody>
      </p:sp>
    </p:spTree>
    <p:extLst>
      <p:ext uri="{BB962C8B-B14F-4D97-AF65-F5344CB8AC3E}">
        <p14:creationId xmlns:p14="http://schemas.microsoft.com/office/powerpoint/2010/main" val="229202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3116" y="199067"/>
            <a:ext cx="7772400" cy="612594"/>
          </a:xfrm>
        </p:spPr>
        <p:txBody>
          <a:bodyPr/>
          <a:lstStyle/>
          <a:p>
            <a:r>
              <a:rPr lang="en-ZA" dirty="0" smtClean="0">
                <a:solidFill>
                  <a:schemeClr val="accent3">
                    <a:lumMod val="75000"/>
                  </a:schemeClr>
                </a:solidFill>
              </a:rPr>
              <a:t>Operating Rules (supplied by IUCMA)</a:t>
            </a:r>
            <a:endParaRPr lang="en-ZA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766904"/>
              </p:ext>
            </p:extLst>
          </p:nvPr>
        </p:nvGraphicFramePr>
        <p:xfrm>
          <a:off x="1" y="1186815"/>
          <a:ext cx="9143999" cy="567118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397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54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24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26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78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600" b="1" u="none" strike="noStrike" dirty="0" smtClean="0">
                          <a:effectLst/>
                        </a:rPr>
                        <a:t>Catch-</a:t>
                      </a:r>
                      <a:r>
                        <a:rPr lang="en-ZA" sz="2600" b="1" u="none" strike="noStrike" dirty="0" err="1" smtClean="0">
                          <a:effectLst/>
                        </a:rPr>
                        <a:t>ment</a:t>
                      </a:r>
                      <a:endParaRPr lang="en-ZA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600" b="1" u="none" strike="noStrike" dirty="0" smtClean="0">
                          <a:effectLst/>
                        </a:rPr>
                        <a:t>Dam trigger</a:t>
                      </a:r>
                      <a:endParaRPr lang="en-ZA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600" b="1" u="none" strike="noStrike" dirty="0" smtClean="0">
                          <a:effectLst/>
                        </a:rPr>
                        <a:t>Dam level %</a:t>
                      </a:r>
                      <a:endParaRPr lang="en-ZA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600" b="1" u="none" strike="noStrike" dirty="0" smtClean="0">
                          <a:effectLst/>
                        </a:rPr>
                        <a:t>Restriction %</a:t>
                      </a:r>
                      <a:endParaRPr lang="en-ZA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600" b="1" u="none" strike="noStrike" dirty="0" smtClean="0">
                          <a:effectLst/>
                        </a:rPr>
                        <a:t>Supply </a:t>
                      </a:r>
                      <a:r>
                        <a:rPr lang="en-ZA" sz="2600" b="1" u="none" strike="noStrike" dirty="0">
                          <a:effectLst/>
                        </a:rPr>
                        <a:t>factor</a:t>
                      </a:r>
                      <a:endParaRPr lang="en-ZA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600" b="1" u="none" strike="noStrike" dirty="0" smtClean="0">
                          <a:effectLst/>
                        </a:rPr>
                        <a:t>Sector</a:t>
                      </a:r>
                      <a:endParaRPr lang="en-ZA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 rowSpan="7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600" u="none" strike="noStrike" dirty="0" smtClean="0">
                          <a:effectLst/>
                        </a:rPr>
                        <a:t>Croc</a:t>
                      </a:r>
                      <a:endParaRPr lang="en-ZA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7">
                  <a:txBody>
                    <a:bodyPr/>
                    <a:lstStyle/>
                    <a:p>
                      <a:pPr algn="ctr" fontAlgn="b"/>
                      <a:r>
                        <a:rPr lang="en-ZA" sz="2600" u="none" strike="noStrike" dirty="0">
                          <a:effectLst/>
                        </a:rPr>
                        <a:t>Kwena</a:t>
                      </a:r>
                      <a:endParaRPr lang="en-ZA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600" u="none" strike="noStrike" dirty="0">
                          <a:effectLst/>
                        </a:rPr>
                        <a:t>70</a:t>
                      </a:r>
                      <a:endParaRPr lang="en-ZA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600" u="none" strike="noStrike" dirty="0">
                          <a:effectLst/>
                        </a:rPr>
                        <a:t>35</a:t>
                      </a:r>
                      <a:endParaRPr lang="en-ZA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600" u="none" strike="noStrike">
                          <a:effectLst/>
                        </a:rPr>
                        <a:t>0.65</a:t>
                      </a:r>
                      <a:endParaRPr lang="en-ZA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ZA" sz="2600" u="none" strike="noStrike" dirty="0" err="1" smtClean="0">
                          <a:effectLst/>
                        </a:rPr>
                        <a:t>Irrig</a:t>
                      </a:r>
                      <a:endParaRPr lang="en-ZA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algn="ctr" fontAlgn="b"/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600" u="none" strike="noStrike" dirty="0">
                          <a:effectLst/>
                        </a:rPr>
                        <a:t>55</a:t>
                      </a:r>
                      <a:endParaRPr lang="en-ZA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600" u="none" strike="noStrike" dirty="0">
                          <a:effectLst/>
                        </a:rPr>
                        <a:t>60</a:t>
                      </a:r>
                      <a:endParaRPr lang="en-ZA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600" u="none" strike="noStrike" dirty="0">
                          <a:effectLst/>
                        </a:rPr>
                        <a:t>0.4</a:t>
                      </a:r>
                      <a:endParaRPr lang="en-ZA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algn="ctr" fontAlgn="b"/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600" u="none" strike="noStrike">
                          <a:effectLst/>
                        </a:rPr>
                        <a:t>10</a:t>
                      </a:r>
                      <a:endParaRPr lang="en-ZA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600" u="none" strike="noStrike" dirty="0">
                          <a:effectLst/>
                        </a:rPr>
                        <a:t>100</a:t>
                      </a:r>
                      <a:endParaRPr lang="en-ZA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600" u="none" strike="noStrike" dirty="0">
                          <a:effectLst/>
                        </a:rPr>
                        <a:t>0</a:t>
                      </a:r>
                      <a:endParaRPr lang="en-ZA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algn="ctr" fontAlgn="b"/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600" u="none" strike="noStrike" dirty="0">
                          <a:effectLst/>
                        </a:rPr>
                        <a:t>60</a:t>
                      </a:r>
                      <a:endParaRPr lang="en-ZA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600" u="none" strike="noStrike" dirty="0">
                          <a:effectLst/>
                        </a:rPr>
                        <a:t>10</a:t>
                      </a:r>
                      <a:endParaRPr lang="en-ZA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600" u="none" strike="noStrike" dirty="0">
                          <a:effectLst/>
                        </a:rPr>
                        <a:t>0.9</a:t>
                      </a:r>
                      <a:endParaRPr lang="en-ZA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ZA" sz="2600" u="none" strike="noStrike" dirty="0">
                          <a:effectLst/>
                        </a:rPr>
                        <a:t>Dom</a:t>
                      </a:r>
                      <a:endParaRPr lang="en-ZA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algn="ctr" fontAlgn="b"/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600" u="none" strike="noStrike">
                          <a:effectLst/>
                        </a:rPr>
                        <a:t>40</a:t>
                      </a:r>
                      <a:endParaRPr lang="en-ZA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600" u="none" strike="noStrike" dirty="0">
                          <a:effectLst/>
                        </a:rPr>
                        <a:t>20</a:t>
                      </a:r>
                      <a:endParaRPr lang="en-ZA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600" u="none" strike="noStrike" dirty="0">
                          <a:effectLst/>
                        </a:rPr>
                        <a:t>0.8</a:t>
                      </a:r>
                      <a:endParaRPr lang="en-ZA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algn="ctr" fontAlgn="b"/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600" u="none" strike="noStrike" dirty="0">
                          <a:effectLst/>
                        </a:rPr>
                        <a:t>20</a:t>
                      </a:r>
                      <a:endParaRPr lang="en-ZA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600" u="none" strike="noStrike" dirty="0">
                          <a:effectLst/>
                        </a:rPr>
                        <a:t>30</a:t>
                      </a:r>
                      <a:endParaRPr lang="en-ZA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600" u="none" strike="noStrike" dirty="0">
                          <a:effectLst/>
                        </a:rPr>
                        <a:t>0.7</a:t>
                      </a:r>
                      <a:endParaRPr lang="en-ZA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algn="ctr" fontAlgn="b"/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600" u="none" strike="noStrike" dirty="0">
                          <a:effectLst/>
                        </a:rPr>
                        <a:t>10</a:t>
                      </a:r>
                      <a:endParaRPr lang="en-ZA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600" u="none" strike="noStrike" dirty="0">
                          <a:effectLst/>
                        </a:rPr>
                        <a:t>10</a:t>
                      </a:r>
                      <a:endParaRPr lang="en-ZA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600" u="none" strike="noStrike" dirty="0">
                          <a:effectLst/>
                        </a:rPr>
                        <a:t>0.9</a:t>
                      </a:r>
                      <a:endParaRPr lang="en-ZA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600" u="none" strike="noStrike" dirty="0" err="1">
                          <a:effectLst/>
                        </a:rPr>
                        <a:t>Ind</a:t>
                      </a:r>
                      <a:endParaRPr lang="en-ZA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 rowSpan="5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600" u="none" strike="noStrike" dirty="0" smtClean="0">
                          <a:effectLst/>
                        </a:rPr>
                        <a:t>Sabie</a:t>
                      </a:r>
                      <a:endParaRPr lang="en-ZA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b"/>
                      <a:r>
                        <a:rPr lang="en-ZA" sz="2600" u="none" strike="noStrike" dirty="0">
                          <a:effectLst/>
                        </a:rPr>
                        <a:t>Inyaka</a:t>
                      </a:r>
                      <a:endParaRPr lang="en-ZA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600" u="none" strike="noStrike" dirty="0">
                          <a:effectLst/>
                        </a:rPr>
                        <a:t>65</a:t>
                      </a:r>
                      <a:endParaRPr lang="en-ZA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600" u="none" strike="noStrike" dirty="0">
                          <a:effectLst/>
                        </a:rPr>
                        <a:t>40</a:t>
                      </a:r>
                      <a:endParaRPr lang="en-ZA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600" u="none" strike="noStrike" dirty="0">
                          <a:effectLst/>
                        </a:rPr>
                        <a:t>0.6</a:t>
                      </a:r>
                      <a:endParaRPr lang="en-ZA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ZA" sz="2600" u="none" strike="noStrike" dirty="0" err="1">
                          <a:effectLst/>
                        </a:rPr>
                        <a:t>Irrig</a:t>
                      </a:r>
                      <a:endParaRPr lang="en-ZA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algn="ctr" fontAlgn="b"/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600" u="none" strike="noStrike">
                          <a:effectLst/>
                        </a:rPr>
                        <a:t>20</a:t>
                      </a:r>
                      <a:endParaRPr lang="en-ZA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600" u="none" strike="noStrike">
                          <a:effectLst/>
                        </a:rPr>
                        <a:t>60</a:t>
                      </a:r>
                      <a:endParaRPr lang="en-ZA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600" u="none" strike="noStrike" dirty="0">
                          <a:effectLst/>
                        </a:rPr>
                        <a:t>0.4</a:t>
                      </a:r>
                      <a:endParaRPr lang="en-ZA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algn="ctr" fontAlgn="b"/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600" u="none" strike="noStrike" dirty="0">
                          <a:effectLst/>
                        </a:rPr>
                        <a:t>60</a:t>
                      </a:r>
                      <a:endParaRPr lang="en-ZA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600" u="none" strike="noStrike" dirty="0">
                          <a:effectLst/>
                        </a:rPr>
                        <a:t>10</a:t>
                      </a:r>
                      <a:endParaRPr lang="en-ZA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600" u="none" strike="noStrike" dirty="0">
                          <a:effectLst/>
                        </a:rPr>
                        <a:t>0.9</a:t>
                      </a:r>
                      <a:endParaRPr lang="en-ZA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ZA" sz="2600" u="none" strike="noStrike" dirty="0">
                          <a:effectLst/>
                        </a:rPr>
                        <a:t>Dom</a:t>
                      </a:r>
                      <a:endParaRPr lang="en-ZA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algn="ctr" fontAlgn="b"/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600" u="none" strike="noStrike" dirty="0">
                          <a:effectLst/>
                        </a:rPr>
                        <a:t>40</a:t>
                      </a:r>
                      <a:endParaRPr lang="en-ZA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600" u="none" strike="noStrike" dirty="0">
                          <a:effectLst/>
                        </a:rPr>
                        <a:t>20</a:t>
                      </a:r>
                      <a:endParaRPr lang="en-ZA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600" u="none" strike="noStrike" dirty="0">
                          <a:effectLst/>
                        </a:rPr>
                        <a:t>0.8</a:t>
                      </a:r>
                      <a:endParaRPr lang="en-ZA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algn="ctr" fontAlgn="b"/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600" u="none" strike="noStrike">
                          <a:effectLst/>
                        </a:rPr>
                        <a:t>20</a:t>
                      </a:r>
                      <a:endParaRPr lang="en-ZA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600" u="none" strike="noStrike" dirty="0">
                          <a:effectLst/>
                        </a:rPr>
                        <a:t>30</a:t>
                      </a:r>
                      <a:endParaRPr lang="en-ZA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600" u="none" strike="noStrike" dirty="0">
                          <a:effectLst/>
                        </a:rPr>
                        <a:t>0.7</a:t>
                      </a:r>
                      <a:endParaRPr lang="en-ZA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 flipV="1">
            <a:off x="-13648" y="4844955"/>
            <a:ext cx="91440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38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METHODOLOGY TO UNDERTAKE WATER RESOURCES ANALYSES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816" y="835269"/>
            <a:ext cx="8247184" cy="538760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 smtClean="0"/>
              <a:t>Water resources yield model (WRYM)</a:t>
            </a:r>
          </a:p>
          <a:p>
            <a:pPr marL="966788" lvl="3" indent="-342900">
              <a:buFont typeface="Arial" panose="020B0604020202020204" pitchFamily="34" charset="0"/>
              <a:buChar char="•"/>
            </a:pPr>
            <a:r>
              <a:rPr lang="en-ZA" dirty="0" smtClean="0"/>
              <a:t>Historic firm yields</a:t>
            </a:r>
          </a:p>
          <a:p>
            <a:pPr marL="966788" lvl="3" indent="-342900">
              <a:buFont typeface="Arial" panose="020B0604020202020204" pitchFamily="34" charset="0"/>
              <a:buChar char="•"/>
            </a:pPr>
            <a:r>
              <a:rPr lang="en-ZA" dirty="0" smtClean="0"/>
              <a:t>Stochastic yields (Long term and Short term)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 smtClean="0"/>
              <a:t>WATER RESOURCES PLANNING MODEL (WRPM)</a:t>
            </a:r>
          </a:p>
          <a:p>
            <a:pPr marL="966788" lvl="3" indent="-342900">
              <a:buFont typeface="Arial" panose="020B0604020202020204" pitchFamily="34" charset="0"/>
              <a:buChar char="•"/>
            </a:pPr>
            <a:r>
              <a:rPr lang="en-ZA" dirty="0" smtClean="0"/>
              <a:t>Risk based analyses</a:t>
            </a:r>
          </a:p>
          <a:p>
            <a:pPr marL="966788" lvl="3" indent="-342900">
              <a:buFont typeface="Arial" panose="020B0604020202020204" pitchFamily="34" charset="0"/>
              <a:buChar char="•"/>
            </a:pPr>
            <a:r>
              <a:rPr lang="en-ZA" dirty="0" smtClean="0"/>
              <a:t>Assessment of current operating rules</a:t>
            </a:r>
          </a:p>
          <a:p>
            <a:pPr marL="966788" lvl="3" indent="-342900">
              <a:buFont typeface="Arial" panose="020B0604020202020204" pitchFamily="34" charset="0"/>
              <a:buChar char="•"/>
            </a:pPr>
            <a:r>
              <a:rPr lang="en-ZA" dirty="0" smtClean="0"/>
              <a:t>Analysis of alternative operating rule</a:t>
            </a:r>
          </a:p>
          <a:p>
            <a:pPr marL="966788" lvl="3" indent="-342900">
              <a:buFont typeface="Arial" panose="020B0604020202020204" pitchFamily="34" charset="0"/>
              <a:buChar char="•"/>
            </a:pPr>
            <a:r>
              <a:rPr lang="en-ZA" dirty="0" smtClean="0"/>
              <a:t>Assessments based on assurance of supply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0164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816" y="-107085"/>
            <a:ext cx="7789984" cy="764931"/>
          </a:xfrm>
        </p:spPr>
        <p:txBody>
          <a:bodyPr/>
          <a:lstStyle/>
          <a:p>
            <a:r>
              <a:rPr lang="en-ZA" dirty="0" smtClean="0"/>
              <a:t>YIELD MODELLING: VARYING APPROACHES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96816" y="521369"/>
            <a:ext cx="7789984" cy="5387608"/>
          </a:xfrm>
        </p:spPr>
        <p:txBody>
          <a:bodyPr/>
          <a:lstStyle/>
          <a:p>
            <a:r>
              <a:rPr lang="en-ZA" dirty="0" smtClean="0"/>
              <a:t>White river</a:t>
            </a:r>
          </a:p>
          <a:p>
            <a:pPr lvl="2"/>
            <a:r>
              <a:rPr lang="en-ZA" dirty="0" err="1" smtClean="0"/>
              <a:t>Witklip</a:t>
            </a:r>
            <a:r>
              <a:rPr lang="en-ZA" dirty="0" smtClean="0"/>
              <a:t> Dam</a:t>
            </a:r>
          </a:p>
          <a:p>
            <a:pPr lvl="2"/>
            <a:r>
              <a:rPr lang="en-ZA" dirty="0" err="1" smtClean="0"/>
              <a:t>Klipkopje</a:t>
            </a:r>
            <a:r>
              <a:rPr lang="en-ZA" dirty="0" smtClean="0"/>
              <a:t>, </a:t>
            </a:r>
            <a:r>
              <a:rPr lang="en-ZA" dirty="0" err="1" smtClean="0"/>
              <a:t>Longmere</a:t>
            </a:r>
            <a:r>
              <a:rPr lang="en-ZA" dirty="0" smtClean="0"/>
              <a:t>, </a:t>
            </a:r>
            <a:r>
              <a:rPr lang="en-ZA" dirty="0" err="1" smtClean="0"/>
              <a:t>Primkop</a:t>
            </a:r>
            <a:r>
              <a:rPr lang="en-ZA" dirty="0" smtClean="0"/>
              <a:t> Dams</a:t>
            </a:r>
          </a:p>
          <a:p>
            <a:r>
              <a:rPr lang="en-ZA" dirty="0" smtClean="0"/>
              <a:t>Crocodile RIVER</a:t>
            </a:r>
          </a:p>
          <a:p>
            <a:pPr lvl="2"/>
            <a:r>
              <a:rPr lang="en-ZA" dirty="0" smtClean="0"/>
              <a:t>Kwena Dam</a:t>
            </a:r>
          </a:p>
          <a:p>
            <a:pPr lvl="2"/>
            <a:r>
              <a:rPr lang="en-ZA" dirty="0" smtClean="0"/>
              <a:t>Systems yield</a:t>
            </a:r>
          </a:p>
          <a:p>
            <a:r>
              <a:rPr lang="en-ZA" dirty="0" smtClean="0"/>
              <a:t>SABIE RIVER</a:t>
            </a:r>
          </a:p>
          <a:p>
            <a:pPr lvl="2"/>
            <a:r>
              <a:rPr lang="en-ZA" dirty="0" err="1" smtClean="0"/>
              <a:t>Inyaka</a:t>
            </a:r>
            <a:r>
              <a:rPr lang="en-ZA" dirty="0" smtClean="0"/>
              <a:t> Dam</a:t>
            </a:r>
          </a:p>
          <a:p>
            <a:r>
              <a:rPr lang="en-ZA" dirty="0" smtClean="0"/>
              <a:t>NEW DAMS</a:t>
            </a:r>
          </a:p>
          <a:p>
            <a:pPr lvl="2"/>
            <a:r>
              <a:rPr lang="en-ZA" dirty="0" smtClean="0"/>
              <a:t>Mountain View, </a:t>
            </a:r>
            <a:r>
              <a:rPr lang="en-ZA" dirty="0" err="1" smtClean="0"/>
              <a:t>Boschjeskop</a:t>
            </a:r>
            <a:endParaRPr lang="en-ZA" dirty="0" smtClean="0"/>
          </a:p>
          <a:p>
            <a:pPr lvl="2"/>
            <a:r>
              <a:rPr lang="en-ZA" dirty="0" smtClean="0"/>
              <a:t>New Forest, </a:t>
            </a:r>
            <a:r>
              <a:rPr lang="en-ZA" dirty="0" err="1" smtClean="0"/>
              <a:t>Dingleydale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0808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812" y="417563"/>
            <a:ext cx="9212811" cy="644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6769290" y="2947917"/>
            <a:ext cx="409433" cy="4367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870284" y="2947917"/>
            <a:ext cx="75061" cy="5006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6" idx="2"/>
          </p:cNvCxnSpPr>
          <p:nvPr/>
        </p:nvCxnSpPr>
        <p:spPr>
          <a:xfrm flipV="1">
            <a:off x="4870283" y="3166281"/>
            <a:ext cx="1899007" cy="4635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6" idx="3"/>
          </p:cNvCxnSpPr>
          <p:nvPr/>
        </p:nvCxnSpPr>
        <p:spPr>
          <a:xfrm flipV="1">
            <a:off x="5648205" y="3320688"/>
            <a:ext cx="1181045" cy="14596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178723" y="2828927"/>
            <a:ext cx="65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>
                <a:solidFill>
                  <a:srgbClr val="FF0000"/>
                </a:solidFill>
              </a:rPr>
              <a:t>Yield</a:t>
            </a:r>
            <a:endParaRPr lang="en-ZA" b="1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2305895" y="3086100"/>
            <a:ext cx="1237405" cy="1121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650264" y="2989868"/>
            <a:ext cx="65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>
                <a:solidFill>
                  <a:srgbClr val="FF0000"/>
                </a:solidFill>
              </a:rPr>
              <a:t>Yield</a:t>
            </a:r>
            <a:endParaRPr lang="en-ZA" b="1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6816" y="-60122"/>
            <a:ext cx="8247184" cy="652944"/>
          </a:xfrm>
        </p:spPr>
        <p:txBody>
          <a:bodyPr/>
          <a:lstStyle/>
          <a:p>
            <a:r>
              <a:rPr lang="en-ZA" dirty="0" smtClean="0"/>
              <a:t>WHITE RIVER</a:t>
            </a:r>
            <a:endParaRPr lang="en-ZA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186959" y="3174534"/>
            <a:ext cx="586539" cy="147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26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/>
      <p:bldP spid="2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CROCODILE</a:t>
            </a:r>
            <a:endParaRPr lang="en-Z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742950"/>
            <a:ext cx="8128000" cy="582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651690" y="5030717"/>
            <a:ext cx="409433" cy="4367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058395" y="2325776"/>
            <a:ext cx="37105" cy="6714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28952" y="1999268"/>
            <a:ext cx="65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>
                <a:solidFill>
                  <a:srgbClr val="FF0000"/>
                </a:solidFill>
              </a:rPr>
              <a:t>Yield</a:t>
            </a:r>
            <a:endParaRPr lang="en-ZA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>
            <a:endCxn id="4" idx="2"/>
          </p:cNvCxnSpPr>
          <p:nvPr/>
        </p:nvCxnSpPr>
        <p:spPr>
          <a:xfrm>
            <a:off x="3073401" y="3441702"/>
            <a:ext cx="2578289" cy="18073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587751" y="3429001"/>
            <a:ext cx="2082799" cy="17335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057651" y="3479801"/>
            <a:ext cx="1657349" cy="16128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318001" y="3575051"/>
            <a:ext cx="1441449" cy="14604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724401" y="3549651"/>
            <a:ext cx="1073149" cy="14922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4" idx="0"/>
          </p:cNvCxnSpPr>
          <p:nvPr/>
        </p:nvCxnSpPr>
        <p:spPr>
          <a:xfrm>
            <a:off x="5124451" y="3663951"/>
            <a:ext cx="731956" cy="13667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4" idx="0"/>
          </p:cNvCxnSpPr>
          <p:nvPr/>
        </p:nvCxnSpPr>
        <p:spPr>
          <a:xfrm>
            <a:off x="5596673" y="3802040"/>
            <a:ext cx="259734" cy="12286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4" idx="0"/>
          </p:cNvCxnSpPr>
          <p:nvPr/>
        </p:nvCxnSpPr>
        <p:spPr>
          <a:xfrm>
            <a:off x="5384801" y="3765551"/>
            <a:ext cx="471606" cy="12651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798356" y="3813223"/>
            <a:ext cx="100794" cy="12096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893606" y="3800523"/>
            <a:ext cx="49994" cy="12540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5988050" y="3698923"/>
            <a:ext cx="362756" cy="13683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6026150" y="3330623"/>
            <a:ext cx="737406" cy="17874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6057900" y="3413173"/>
            <a:ext cx="991406" cy="17620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6070600" y="3273473"/>
            <a:ext cx="1175556" cy="19589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6076950" y="3184573"/>
            <a:ext cx="1372406" cy="20986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6051550" y="3178223"/>
            <a:ext cx="1823256" cy="21748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" idx="3"/>
          </p:cNvCxnSpPr>
          <p:nvPr/>
        </p:nvCxnSpPr>
        <p:spPr>
          <a:xfrm flipH="1">
            <a:off x="5410200" y="5403488"/>
            <a:ext cx="301450" cy="2200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800123" y="5435866"/>
            <a:ext cx="65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>
                <a:solidFill>
                  <a:srgbClr val="FF0000"/>
                </a:solidFill>
              </a:rPr>
              <a:t>Yield</a:t>
            </a:r>
            <a:endParaRPr lang="en-Z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07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328" y="1908167"/>
            <a:ext cx="7077807" cy="1268051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CONTINUATION OF WATER REQUIREMENTS AND AVAILABILITY RECONCILIATION STRATEGY FOR THE MBOMBELA MUNICIPAL AREA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(Crocodile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Sabie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River System Reconciliation Strategy)</a:t>
            </a:r>
            <a:r>
              <a:rPr lang="en-Z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Z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ZA" b="1" dirty="0"/>
              <a:t/>
            </a:r>
            <a:br>
              <a:rPr lang="en-ZA" b="1" dirty="0"/>
            </a:br>
            <a:r>
              <a:rPr lang="en-ZA" b="1" dirty="0"/>
              <a:t>Strategy Steering Committee Meeting </a:t>
            </a:r>
            <a:br>
              <a:rPr lang="en-ZA" b="1" dirty="0"/>
            </a:br>
            <a:r>
              <a:rPr lang="en-ZA" b="1" dirty="0" err="1"/>
              <a:t>StraSC</a:t>
            </a:r>
            <a:r>
              <a:rPr lang="en-ZA" b="1" dirty="0"/>
              <a:t> </a:t>
            </a:r>
            <a:r>
              <a:rPr lang="en-ZA" b="1" dirty="0" smtClean="0"/>
              <a:t>4</a:t>
            </a:r>
            <a:r>
              <a:rPr dirty="0"/>
              <a:t/>
            </a:r>
            <a:br>
              <a:rPr dirty="0"/>
            </a:br>
            <a:r>
              <a:rPr lang="en-ZA" dirty="0" smtClean="0"/>
              <a:t/>
            </a:r>
            <a:br>
              <a:rPr lang="en-ZA" dirty="0" smtClean="0"/>
            </a:br>
            <a:r>
              <a:rPr lang="en-GB" sz="3200" b="1" dirty="0">
                <a:solidFill>
                  <a:schemeClr val="tx1"/>
                </a:solidFill>
              </a:rPr>
              <a:t>Item </a:t>
            </a:r>
            <a:r>
              <a:rPr lang="en-GB" sz="3200" b="1" dirty="0" smtClean="0">
                <a:solidFill>
                  <a:schemeClr val="tx1"/>
                </a:solidFill>
              </a:rPr>
              <a:t>4: </a:t>
            </a:r>
            <a:r>
              <a:rPr lang="en-ZA" sz="3200" b="1" dirty="0">
                <a:solidFill>
                  <a:schemeClr val="tx1"/>
                </a:solidFill>
              </a:rPr>
              <a:t>Purpose of the  Meeting</a:t>
            </a:r>
            <a:endParaRPr lang="en-ZA" sz="3200" b="1" dirty="0"/>
          </a:p>
        </p:txBody>
      </p:sp>
    </p:spTree>
    <p:extLst>
      <p:ext uri="{BB962C8B-B14F-4D97-AF65-F5344CB8AC3E}">
        <p14:creationId xmlns:p14="http://schemas.microsoft.com/office/powerpoint/2010/main" val="12771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SABIE</a:t>
            </a:r>
            <a:endParaRPr lang="en-ZA" dirty="0"/>
          </a:p>
        </p:txBody>
      </p:sp>
      <p:pic>
        <p:nvPicPr>
          <p:cNvPr id="4098" name="Picture 5" descr="Quinari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3" t="3646" r="3817" b="47975"/>
          <a:stretch/>
        </p:blipFill>
        <p:spPr bwMode="auto">
          <a:xfrm>
            <a:off x="5832" y="1295400"/>
            <a:ext cx="9138168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1828800" y="2947917"/>
            <a:ext cx="1292601" cy="4367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87640" y="2828927"/>
            <a:ext cx="65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>
                <a:solidFill>
                  <a:srgbClr val="FF0000"/>
                </a:solidFill>
              </a:rPr>
              <a:t>Yield</a:t>
            </a:r>
            <a:endParaRPr lang="en-Z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43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56192"/>
            <a:ext cx="8311487" cy="592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PROPOSED DAMS/OPTIONS</a:t>
            </a:r>
            <a:endParaRPr lang="en-ZA" dirty="0"/>
          </a:p>
        </p:txBody>
      </p:sp>
      <p:sp>
        <p:nvSpPr>
          <p:cNvPr id="3" name="Right Arrow 2"/>
          <p:cNvSpPr/>
          <p:nvPr/>
        </p:nvSpPr>
        <p:spPr>
          <a:xfrm rot="4502887">
            <a:off x="4075645" y="1123400"/>
            <a:ext cx="533400" cy="243840"/>
          </a:xfrm>
          <a:prstGeom prst="rightArrow">
            <a:avLst/>
          </a:prstGeom>
          <a:solidFill>
            <a:srgbClr val="FF0000"/>
          </a:solidFill>
          <a:ln>
            <a:solidFill>
              <a:srgbClr val="FB592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Right Arrow 4"/>
          <p:cNvSpPr/>
          <p:nvPr/>
        </p:nvSpPr>
        <p:spPr>
          <a:xfrm rot="15532040">
            <a:off x="4413265" y="2123525"/>
            <a:ext cx="533400" cy="243840"/>
          </a:xfrm>
          <a:prstGeom prst="rightArrow">
            <a:avLst/>
          </a:prstGeom>
          <a:solidFill>
            <a:srgbClr val="FF0000"/>
          </a:solidFill>
          <a:ln>
            <a:solidFill>
              <a:srgbClr val="FB592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Right Arrow 5"/>
          <p:cNvSpPr/>
          <p:nvPr/>
        </p:nvSpPr>
        <p:spPr>
          <a:xfrm rot="18959026">
            <a:off x="2965466" y="4371424"/>
            <a:ext cx="533400" cy="243840"/>
          </a:xfrm>
          <a:prstGeom prst="rightArrow">
            <a:avLst/>
          </a:prstGeom>
          <a:solidFill>
            <a:srgbClr val="FF0000"/>
          </a:solidFill>
          <a:ln>
            <a:solidFill>
              <a:srgbClr val="FB592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ight Arrow 6"/>
          <p:cNvSpPr/>
          <p:nvPr/>
        </p:nvSpPr>
        <p:spPr>
          <a:xfrm rot="14803819">
            <a:off x="4899040" y="5485849"/>
            <a:ext cx="533400" cy="243840"/>
          </a:xfrm>
          <a:prstGeom prst="rightArrow">
            <a:avLst/>
          </a:prstGeom>
          <a:solidFill>
            <a:srgbClr val="FF0000"/>
          </a:solidFill>
          <a:ln>
            <a:solidFill>
              <a:srgbClr val="FB592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ight Arrow 7"/>
          <p:cNvSpPr/>
          <p:nvPr/>
        </p:nvSpPr>
        <p:spPr>
          <a:xfrm rot="14803819">
            <a:off x="4298965" y="4590499"/>
            <a:ext cx="533400" cy="243840"/>
          </a:xfrm>
          <a:prstGeom prst="rightArrow">
            <a:avLst/>
          </a:prstGeom>
          <a:solidFill>
            <a:srgbClr val="FF0000"/>
          </a:solidFill>
          <a:ln>
            <a:solidFill>
              <a:srgbClr val="FB592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9962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Historic firm yields and current demands</a:t>
            </a:r>
            <a:endParaRPr lang="en-ZA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17415" y="1310640"/>
          <a:ext cx="8693624" cy="36068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260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1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409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Dam/System</a:t>
                      </a:r>
                      <a:endParaRPr lang="en-ZA" sz="2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Historic Firm Yield (million m</a:t>
                      </a:r>
                      <a:r>
                        <a:rPr lang="en-US" sz="22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/annum)</a:t>
                      </a:r>
                      <a:endParaRPr lang="en-ZA" sz="2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2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Current demand </a:t>
                      </a:r>
                      <a:r>
                        <a:rPr lang="en-US" sz="2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(million m</a:t>
                      </a:r>
                      <a:r>
                        <a:rPr lang="en-US" sz="2200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/annum)</a:t>
                      </a:r>
                      <a:endParaRPr lang="en-ZA" sz="2200" b="1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2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Witklip</a:t>
                      </a:r>
                      <a:r>
                        <a:rPr lang="en-US" sz="2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Dam</a:t>
                      </a:r>
                      <a:endParaRPr lang="en-ZA" sz="2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8.1</a:t>
                      </a:r>
                      <a:endParaRPr lang="en-ZA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2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0.31 White River WTW</a:t>
                      </a: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2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10.8</a:t>
                      </a:r>
                      <a:r>
                        <a:rPr lang="en-ZA" sz="22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Irrigation</a:t>
                      </a: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2200" b="1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11.11 Total</a:t>
                      </a:r>
                      <a:endParaRPr lang="en-ZA" sz="2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2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Klipkopje</a:t>
                      </a:r>
                      <a:r>
                        <a:rPr lang="en-US" sz="2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2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Longmere</a:t>
                      </a:r>
                      <a:r>
                        <a:rPr lang="en-US" sz="2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2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Primkop</a:t>
                      </a:r>
                      <a:r>
                        <a:rPr lang="en-US" sz="2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Dams</a:t>
                      </a:r>
                      <a:endParaRPr lang="en-ZA" sz="2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</a:t>
                      </a:r>
                      <a:endParaRPr lang="en-ZA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2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1.61 White River (LM)</a:t>
                      </a: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2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0.32 </a:t>
                      </a:r>
                      <a:r>
                        <a:rPr lang="en-ZA" sz="220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Emoyeni</a:t>
                      </a:r>
                      <a:r>
                        <a:rPr lang="en-ZA" sz="22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ZA" sz="2200" baseline="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Primkop</a:t>
                      </a:r>
                      <a:r>
                        <a:rPr lang="en-ZA" sz="22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en-ZA" sz="22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2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12.4 Irrigation</a:t>
                      </a: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22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14.33 Total</a:t>
                      </a:r>
                      <a:endParaRPr lang="en-ZA" sz="2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559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Historic firm yields and current demands</a:t>
            </a:r>
            <a:endParaRPr lang="en-Z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812103"/>
              </p:ext>
            </p:extLst>
          </p:nvPr>
        </p:nvGraphicFramePr>
        <p:xfrm>
          <a:off x="2222501" y="1371600"/>
          <a:ext cx="6921499" cy="54864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033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8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ZA" sz="2400" dirty="0">
                        <a:latin typeface="+mn-lt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4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Current demand </a:t>
                      </a:r>
                      <a:r>
                        <a:rPr lang="en-US" sz="2400" dirty="0" smtClean="0">
                          <a:effectLst/>
                          <a:latin typeface="+mn-lt"/>
                        </a:rPr>
                        <a:t>(million m</a:t>
                      </a:r>
                      <a:r>
                        <a:rPr lang="en-US" sz="2400" baseline="30000" dirty="0" smtClean="0">
                          <a:effectLst/>
                          <a:latin typeface="+mn-lt"/>
                        </a:rPr>
                        <a:t>3</a:t>
                      </a:r>
                      <a:r>
                        <a:rPr lang="en-US" sz="2400" dirty="0" smtClean="0">
                          <a:effectLst/>
                          <a:latin typeface="+mn-lt"/>
                        </a:rPr>
                        <a:t>/annum)</a:t>
                      </a:r>
                      <a:endParaRPr lang="en-ZA" sz="2400" b="1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0" dirty="0">
                          <a:effectLst/>
                          <a:latin typeface="+mn-lt"/>
                        </a:rPr>
                        <a:t>Crocodile Irrigation </a:t>
                      </a:r>
                      <a:r>
                        <a:rPr lang="en-US" sz="2400" b="0" dirty="0" smtClean="0">
                          <a:effectLst/>
                          <a:latin typeface="+mn-lt"/>
                        </a:rPr>
                        <a:t>Board</a:t>
                      </a:r>
                      <a:endParaRPr lang="en-ZA" sz="2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</a:rPr>
                        <a:t>304.0</a:t>
                      </a:r>
                      <a:endParaRPr lang="en-ZA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0" dirty="0">
                          <a:effectLst/>
                          <a:latin typeface="+mn-lt"/>
                        </a:rPr>
                        <a:t>City of </a:t>
                      </a:r>
                      <a:r>
                        <a:rPr lang="en-US" sz="2400" b="0" dirty="0" err="1">
                          <a:effectLst/>
                          <a:latin typeface="+mn-lt"/>
                        </a:rPr>
                        <a:t>Mbombela</a:t>
                      </a:r>
                      <a:r>
                        <a:rPr lang="en-US" sz="2400" b="0" dirty="0">
                          <a:effectLst/>
                          <a:latin typeface="+mn-lt"/>
                        </a:rPr>
                        <a:t> for Nelspruit, including Rocky Drift </a:t>
                      </a:r>
                      <a:endParaRPr lang="en-ZA" sz="2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</a:rPr>
                        <a:t>17.50</a:t>
                      </a:r>
                      <a:endParaRPr lang="en-ZA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0" dirty="0">
                          <a:effectLst/>
                          <a:latin typeface="+mn-lt"/>
                        </a:rPr>
                        <a:t>City of </a:t>
                      </a:r>
                      <a:r>
                        <a:rPr lang="en-US" sz="2400" b="0" dirty="0" err="1">
                          <a:effectLst/>
                          <a:latin typeface="+mn-lt"/>
                        </a:rPr>
                        <a:t>Mbombela</a:t>
                      </a:r>
                      <a:r>
                        <a:rPr lang="en-US" sz="2400" b="0" dirty="0">
                          <a:effectLst/>
                          <a:latin typeface="+mn-lt"/>
                        </a:rPr>
                        <a:t> for </a:t>
                      </a:r>
                      <a:r>
                        <a:rPr lang="en-US" sz="2400" b="0" dirty="0" err="1">
                          <a:effectLst/>
                          <a:latin typeface="+mn-lt"/>
                        </a:rPr>
                        <a:t>Emoyeni</a:t>
                      </a:r>
                      <a:r>
                        <a:rPr lang="en-US" sz="2400" b="0" dirty="0">
                          <a:effectLst/>
                          <a:latin typeface="+mn-lt"/>
                        </a:rPr>
                        <a:t> from Crocodile and </a:t>
                      </a:r>
                      <a:r>
                        <a:rPr lang="en-US" sz="2400" b="0" dirty="0" err="1">
                          <a:effectLst/>
                          <a:latin typeface="+mn-lt"/>
                        </a:rPr>
                        <a:t>Karino</a:t>
                      </a:r>
                      <a:endParaRPr lang="en-ZA" sz="2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</a:rPr>
                        <a:t>0.95</a:t>
                      </a:r>
                      <a:endParaRPr lang="en-ZA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0" dirty="0">
                          <a:effectLst/>
                          <a:latin typeface="+mn-lt"/>
                        </a:rPr>
                        <a:t>City of </a:t>
                      </a:r>
                      <a:r>
                        <a:rPr lang="en-US" sz="2400" b="0" dirty="0" err="1">
                          <a:effectLst/>
                          <a:latin typeface="+mn-lt"/>
                        </a:rPr>
                        <a:t>Mbombela</a:t>
                      </a:r>
                      <a:r>
                        <a:rPr lang="en-US" sz="2400" b="0" dirty="0">
                          <a:effectLst/>
                          <a:latin typeface="+mn-lt"/>
                        </a:rPr>
                        <a:t> for </a:t>
                      </a:r>
                      <a:r>
                        <a:rPr lang="en-US" sz="2400" b="0" dirty="0" err="1">
                          <a:effectLst/>
                          <a:latin typeface="+mn-lt"/>
                        </a:rPr>
                        <a:t>Nsikazi</a:t>
                      </a:r>
                      <a:r>
                        <a:rPr lang="en-US" sz="2400" b="0" dirty="0">
                          <a:effectLst/>
                          <a:latin typeface="+mn-lt"/>
                        </a:rPr>
                        <a:t> South</a:t>
                      </a:r>
                      <a:endParaRPr lang="en-ZA" sz="2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</a:rPr>
                        <a:t>25.40</a:t>
                      </a:r>
                      <a:endParaRPr lang="en-ZA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0" dirty="0">
                          <a:effectLst/>
                          <a:latin typeface="+mn-lt"/>
                        </a:rPr>
                        <a:t>City of </a:t>
                      </a:r>
                      <a:r>
                        <a:rPr lang="en-US" sz="2400" b="0" dirty="0" err="1">
                          <a:effectLst/>
                          <a:latin typeface="+mn-lt"/>
                        </a:rPr>
                        <a:t>Mbombela</a:t>
                      </a:r>
                      <a:r>
                        <a:rPr lang="en-US" sz="2400" b="0" dirty="0">
                          <a:effectLst/>
                          <a:latin typeface="+mn-lt"/>
                        </a:rPr>
                        <a:t> for </a:t>
                      </a:r>
                      <a:r>
                        <a:rPr lang="en-US" sz="2400" b="0" dirty="0" err="1">
                          <a:effectLst/>
                          <a:latin typeface="+mn-lt"/>
                        </a:rPr>
                        <a:t>Matsulu</a:t>
                      </a:r>
                      <a:endParaRPr lang="en-ZA" sz="2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</a:rPr>
                        <a:t>6.26</a:t>
                      </a:r>
                      <a:endParaRPr lang="en-ZA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0" dirty="0">
                          <a:effectLst/>
                          <a:latin typeface="+mn-lt"/>
                        </a:rPr>
                        <a:t>Malelane</a:t>
                      </a:r>
                      <a:endParaRPr lang="en-ZA" sz="2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</a:rPr>
                        <a:t>0.75</a:t>
                      </a:r>
                      <a:endParaRPr lang="en-ZA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0" dirty="0" err="1">
                          <a:effectLst/>
                          <a:latin typeface="+mn-lt"/>
                        </a:rPr>
                        <a:t>Hectorsspruit</a:t>
                      </a:r>
                      <a:endParaRPr lang="en-ZA" sz="2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</a:rPr>
                        <a:t>0.22</a:t>
                      </a:r>
                      <a:endParaRPr lang="en-ZA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0" dirty="0" err="1">
                          <a:effectLst/>
                          <a:latin typeface="+mn-lt"/>
                        </a:rPr>
                        <a:t>Marloth</a:t>
                      </a:r>
                      <a:r>
                        <a:rPr lang="en-US" sz="2400" b="0" dirty="0">
                          <a:effectLst/>
                          <a:latin typeface="+mn-lt"/>
                        </a:rPr>
                        <a:t> Park</a:t>
                      </a:r>
                      <a:endParaRPr lang="en-ZA" sz="2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</a:rPr>
                        <a:t>0.95</a:t>
                      </a:r>
                      <a:endParaRPr lang="en-ZA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24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ZA" sz="2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24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356.03</a:t>
                      </a:r>
                      <a:endParaRPr lang="en-ZA" sz="2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890793"/>
              </p:ext>
            </p:extLst>
          </p:nvPr>
        </p:nvGraphicFramePr>
        <p:xfrm>
          <a:off x="115815" y="742950"/>
          <a:ext cx="5252717" cy="1676400"/>
        </p:xfrm>
        <a:graphic>
          <a:graphicData uri="http://schemas.openxmlformats.org/drawingml/2006/table">
            <a:tbl>
              <a:tblPr firstRow="1" firstCol="1" bandRow="1" bandCol="1">
                <a:tableStyleId>{F5AB1C69-6EDB-4FF4-983F-18BD219EF322}</a:tableStyleId>
              </a:tblPr>
              <a:tblGrid>
                <a:gridCol w="3260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1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200" dirty="0">
                          <a:effectLst/>
                        </a:rPr>
                        <a:t>Dam/System</a:t>
                      </a:r>
                      <a:endParaRPr lang="en-ZA" sz="2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200" dirty="0">
                          <a:effectLst/>
                        </a:rPr>
                        <a:t>Historic Firm Yield (million m</a:t>
                      </a:r>
                      <a:r>
                        <a:rPr lang="en-US" sz="2200" baseline="30000" dirty="0">
                          <a:effectLst/>
                        </a:rPr>
                        <a:t>3</a:t>
                      </a:r>
                      <a:r>
                        <a:rPr lang="en-US" sz="2200" dirty="0">
                          <a:effectLst/>
                        </a:rPr>
                        <a:t>/annum)</a:t>
                      </a:r>
                      <a:endParaRPr lang="en-ZA" sz="2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200" dirty="0">
                          <a:effectLst/>
                        </a:rPr>
                        <a:t>Kwena Dam</a:t>
                      </a:r>
                      <a:endParaRPr lang="en-ZA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200">
                          <a:effectLst/>
                        </a:rPr>
                        <a:t>49.5</a:t>
                      </a:r>
                      <a:endParaRPr lang="en-ZA" sz="2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200" dirty="0">
                          <a:effectLst/>
                        </a:rPr>
                        <a:t>Crocodile System</a:t>
                      </a:r>
                      <a:endParaRPr lang="en-ZA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200" dirty="0">
                          <a:effectLst/>
                        </a:rPr>
                        <a:t>186.7</a:t>
                      </a:r>
                      <a:endParaRPr lang="en-ZA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597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Historic firm yields and current demands</a:t>
            </a:r>
            <a:endParaRPr lang="en-ZA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593204"/>
              </p:ext>
            </p:extLst>
          </p:nvPr>
        </p:nvGraphicFramePr>
        <p:xfrm>
          <a:off x="126051" y="809625"/>
          <a:ext cx="5933555" cy="1584960"/>
        </p:xfrm>
        <a:graphic>
          <a:graphicData uri="http://schemas.openxmlformats.org/drawingml/2006/table">
            <a:tbl>
              <a:tblPr firstRow="1" firstCol="1" bandRow="1" bandCol="1">
                <a:tableStyleId>{F5AB1C69-6EDB-4FF4-983F-18BD219EF322}</a:tableStyleId>
              </a:tblPr>
              <a:tblGrid>
                <a:gridCol w="3108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5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600" dirty="0" smtClean="0">
                          <a:effectLst/>
                        </a:rPr>
                        <a:t>Dam/System</a:t>
                      </a:r>
                      <a:endParaRPr lang="en-ZA" sz="2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600" dirty="0">
                          <a:effectLst/>
                        </a:rPr>
                        <a:t>Historic Firm Yield (million m</a:t>
                      </a:r>
                      <a:r>
                        <a:rPr lang="en-US" sz="2600" baseline="30000" dirty="0">
                          <a:effectLst/>
                        </a:rPr>
                        <a:t>3</a:t>
                      </a:r>
                      <a:r>
                        <a:rPr lang="en-US" sz="2600" dirty="0">
                          <a:effectLst/>
                        </a:rPr>
                        <a:t>/annum)</a:t>
                      </a:r>
                      <a:endParaRPr lang="en-ZA" sz="2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600" dirty="0" err="1">
                          <a:effectLst/>
                        </a:rPr>
                        <a:t>Inyaka</a:t>
                      </a:r>
                      <a:r>
                        <a:rPr lang="en-US" sz="2600" dirty="0">
                          <a:effectLst/>
                        </a:rPr>
                        <a:t> Dam</a:t>
                      </a:r>
                      <a:endParaRPr lang="en-ZA" sz="2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600" dirty="0">
                          <a:effectLst/>
                        </a:rPr>
                        <a:t>21.3</a:t>
                      </a:r>
                      <a:endParaRPr lang="en-ZA" sz="2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175412"/>
              </p:ext>
            </p:extLst>
          </p:nvPr>
        </p:nvGraphicFramePr>
        <p:xfrm>
          <a:off x="544094" y="2895600"/>
          <a:ext cx="8599906" cy="39624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863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</a:t>
                      </a:r>
                      <a:endParaRPr lang="en-ZA" sz="2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6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Current demand </a:t>
                      </a:r>
                      <a:r>
                        <a:rPr lang="en-US" sz="2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(million m</a:t>
                      </a:r>
                      <a:r>
                        <a:rPr lang="en-US" sz="2600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/annum)</a:t>
                      </a:r>
                      <a:endParaRPr lang="en-ZA" sz="2600" b="1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Acornhoek</a:t>
                      </a:r>
                      <a:r>
                        <a:rPr lang="en-US" sz="2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en-US" sz="2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Thulamahashe</a:t>
                      </a:r>
                      <a:endParaRPr lang="en-ZA" sz="2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25.0</a:t>
                      </a:r>
                      <a:endParaRPr lang="en-ZA" sz="2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Marite</a:t>
                      </a:r>
                      <a:endParaRPr lang="en-ZA" sz="2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3.50</a:t>
                      </a:r>
                      <a:endParaRPr lang="en-ZA" sz="2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Hoxani</a:t>
                      </a:r>
                      <a:endParaRPr lang="en-ZA" sz="2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14.45</a:t>
                      </a:r>
                      <a:endParaRPr lang="en-ZA" sz="2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Nsikazi</a:t>
                      </a:r>
                      <a:r>
                        <a:rPr lang="en-US" sz="2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North, (City of </a:t>
                      </a:r>
                      <a:r>
                        <a:rPr lang="en-US" sz="2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Mbombela</a:t>
                      </a:r>
                      <a:r>
                        <a:rPr lang="en-US" sz="2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ZA" sz="2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10.62</a:t>
                      </a:r>
                      <a:endParaRPr lang="en-ZA" sz="2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Hazyview</a:t>
                      </a:r>
                      <a:endParaRPr lang="en-ZA" sz="2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1.69</a:t>
                      </a:r>
                      <a:endParaRPr lang="en-ZA" sz="2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Lawful Allocations in X31G, </a:t>
                      </a:r>
                      <a:r>
                        <a:rPr lang="en-US" sz="26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Marite</a:t>
                      </a:r>
                      <a:endParaRPr lang="en-ZA" sz="2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14.12</a:t>
                      </a:r>
                      <a:endParaRPr lang="en-ZA" sz="2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2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ZA" sz="2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69.4</a:t>
                      </a:r>
                      <a:endParaRPr lang="en-ZA" sz="2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373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Historic firm yields</a:t>
            </a:r>
            <a:endParaRPr lang="en-ZA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785019"/>
              </p:ext>
            </p:extLst>
          </p:nvPr>
        </p:nvGraphicFramePr>
        <p:xfrm>
          <a:off x="896816" y="1384754"/>
          <a:ext cx="7596947" cy="356616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044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2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600" dirty="0">
                          <a:effectLst/>
                          <a:latin typeface="+mn-lt"/>
                        </a:rPr>
                        <a:t>Dam/System</a:t>
                      </a:r>
                      <a:endParaRPr lang="en-ZA" sz="2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600" dirty="0">
                          <a:effectLst/>
                          <a:latin typeface="+mn-lt"/>
                        </a:rPr>
                        <a:t>Historic Firm Yield (million m</a:t>
                      </a:r>
                      <a:r>
                        <a:rPr lang="en-US" sz="2600" baseline="30000" dirty="0">
                          <a:effectLst/>
                          <a:latin typeface="+mn-lt"/>
                        </a:rPr>
                        <a:t>3</a:t>
                      </a:r>
                      <a:r>
                        <a:rPr lang="en-US" sz="2600" dirty="0">
                          <a:effectLst/>
                          <a:latin typeface="+mn-lt"/>
                        </a:rPr>
                        <a:t>/annum)</a:t>
                      </a:r>
                      <a:endParaRPr lang="en-ZA" sz="2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600" dirty="0">
                          <a:effectLst/>
                          <a:latin typeface="+mn-lt"/>
                        </a:rPr>
                        <a:t>Potential </a:t>
                      </a:r>
                      <a:r>
                        <a:rPr lang="en-US" sz="2600" dirty="0" err="1">
                          <a:effectLst/>
                          <a:latin typeface="+mn-lt"/>
                        </a:rPr>
                        <a:t>Boschjeskop</a:t>
                      </a:r>
                      <a:endParaRPr lang="en-ZA" sz="2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600">
                          <a:effectLst/>
                          <a:latin typeface="+mn-lt"/>
                        </a:rPr>
                        <a:t>31.2</a:t>
                      </a:r>
                      <a:endParaRPr lang="en-ZA" sz="2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600">
                          <a:effectLst/>
                          <a:latin typeface="+mn-lt"/>
                        </a:rPr>
                        <a:t>Potential Mountain View</a:t>
                      </a:r>
                      <a:endParaRPr lang="en-ZA" sz="2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600">
                          <a:effectLst/>
                          <a:latin typeface="+mn-lt"/>
                        </a:rPr>
                        <a:t>78.1</a:t>
                      </a:r>
                      <a:endParaRPr lang="en-ZA" sz="2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600" dirty="0">
                          <a:effectLst/>
                          <a:latin typeface="+mn-lt"/>
                        </a:rPr>
                        <a:t>Potential </a:t>
                      </a:r>
                      <a:r>
                        <a:rPr lang="en-US" sz="2600" dirty="0" err="1">
                          <a:effectLst/>
                          <a:latin typeface="+mn-lt"/>
                        </a:rPr>
                        <a:t>Dingleydale</a:t>
                      </a:r>
                      <a:endParaRPr lang="en-ZA" sz="2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600" dirty="0">
                          <a:effectLst/>
                          <a:latin typeface="+mn-lt"/>
                        </a:rPr>
                        <a:t>20.6</a:t>
                      </a:r>
                      <a:endParaRPr lang="en-ZA" sz="2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600" dirty="0" smtClean="0">
                          <a:effectLst/>
                          <a:latin typeface="+mn-lt"/>
                        </a:rPr>
                        <a:t>Potential New Forest</a:t>
                      </a:r>
                      <a:endParaRPr lang="en-ZA" sz="2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2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19.6</a:t>
                      </a:r>
                      <a:endParaRPr lang="en-ZA" sz="2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2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Raise</a:t>
                      </a:r>
                      <a:r>
                        <a:rPr lang="en-ZA" sz="26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2600" baseline="0" dirty="0" err="1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Primkop</a:t>
                      </a:r>
                      <a:r>
                        <a:rPr lang="en-ZA" sz="26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en-US" sz="2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million m</a:t>
                      </a:r>
                      <a:r>
                        <a:rPr lang="en-US" sz="2600" b="1" kern="1200" baseline="300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ZA" sz="2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2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en-ZA" sz="2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Raise</a:t>
                      </a:r>
                      <a:r>
                        <a:rPr lang="en-ZA" sz="26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2600" baseline="0" dirty="0" err="1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Primkop</a:t>
                      </a:r>
                      <a:r>
                        <a:rPr lang="en-ZA" sz="26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en-US" sz="26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r>
                        <a:rPr lang="en-US" sz="2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million m</a:t>
                      </a:r>
                      <a:r>
                        <a:rPr lang="en-US" sz="2600" b="1" kern="1200" baseline="300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ZA" sz="26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2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5.9</a:t>
                      </a:r>
                      <a:endParaRPr lang="en-ZA" sz="2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793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6973" y="1924336"/>
            <a:ext cx="774442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4000" b="1" dirty="0" smtClean="0"/>
              <a:t>98% assurance of supply</a:t>
            </a:r>
          </a:p>
          <a:p>
            <a:pPr algn="ctr"/>
            <a:r>
              <a:rPr lang="en-ZA" sz="4000" b="1" dirty="0" smtClean="0"/>
              <a:t>=</a:t>
            </a:r>
          </a:p>
          <a:p>
            <a:pPr algn="ctr"/>
            <a:r>
              <a:rPr lang="en-ZA" sz="4000" b="1" dirty="0" smtClean="0"/>
              <a:t>2% risk of non-supply</a:t>
            </a:r>
          </a:p>
          <a:p>
            <a:pPr algn="ctr"/>
            <a:r>
              <a:rPr lang="en-ZA" sz="4000" b="1" dirty="0" smtClean="0"/>
              <a:t>=</a:t>
            </a:r>
          </a:p>
          <a:p>
            <a:pPr algn="ctr"/>
            <a:r>
              <a:rPr lang="en-ZA" sz="4000" b="1" dirty="0" smtClean="0"/>
              <a:t>1 in 50 year recurrence interval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63116" y="199067"/>
            <a:ext cx="7772400" cy="612594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b="1" dirty="0" smtClean="0">
                <a:solidFill>
                  <a:schemeClr val="accent3">
                    <a:lumMod val="75000"/>
                  </a:schemeClr>
                </a:solidFill>
              </a:rPr>
              <a:t>Typical Urban criteria</a:t>
            </a:r>
            <a:endParaRPr lang="en-ZA" sz="2800" b="1" dirty="0"/>
          </a:p>
        </p:txBody>
      </p:sp>
    </p:spTree>
    <p:extLst>
      <p:ext uri="{BB962C8B-B14F-4D97-AF65-F5344CB8AC3E}">
        <p14:creationId xmlns:p14="http://schemas.microsoft.com/office/powerpoint/2010/main" val="164685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3116" y="199067"/>
            <a:ext cx="7772400" cy="612594"/>
          </a:xfrm>
        </p:spPr>
        <p:txBody>
          <a:bodyPr/>
          <a:lstStyle/>
          <a:p>
            <a:r>
              <a:rPr lang="en-ZA" dirty="0" smtClean="0">
                <a:solidFill>
                  <a:schemeClr val="accent3">
                    <a:lumMod val="75000"/>
                  </a:schemeClr>
                </a:solidFill>
              </a:rPr>
              <a:t>Current operating rule</a:t>
            </a:r>
            <a:endParaRPr lang="en-ZA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11662"/>
            <a:ext cx="4838628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18" y="1684110"/>
            <a:ext cx="3123809" cy="166666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571" y="3618000"/>
            <a:ext cx="4851429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601478" y="5430862"/>
            <a:ext cx="2233613" cy="4016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Average supply: 259 million m</a:t>
            </a:r>
            <a:r>
              <a:rPr kumimoji="0" lang="en-ZA" altLang="en-US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3</a:t>
            </a:r>
            <a:r>
              <a:rPr kumimoji="0" lang="en-ZA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/annum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2988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3116" y="199067"/>
            <a:ext cx="7772400" cy="612594"/>
          </a:xfrm>
        </p:spPr>
        <p:txBody>
          <a:bodyPr/>
          <a:lstStyle/>
          <a:p>
            <a:r>
              <a:rPr lang="en-ZA" dirty="0" smtClean="0">
                <a:solidFill>
                  <a:schemeClr val="accent3">
                    <a:lumMod val="75000"/>
                  </a:schemeClr>
                </a:solidFill>
              </a:rPr>
              <a:t>Alternative operating rule (dynamic driven by short term curves)</a:t>
            </a:r>
            <a:endParaRPr lang="en-ZA" sz="28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0859"/>
            <a:ext cx="4957057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846" y="3618000"/>
            <a:ext cx="4847154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2979420" y="2278380"/>
            <a:ext cx="241452" cy="4648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468880" y="197358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98%ile</a:t>
            </a:r>
            <a:endParaRPr lang="en-ZA" dirty="0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819192" y="5648576"/>
            <a:ext cx="2233613" cy="4016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Average supply: 266 million m</a:t>
            </a:r>
            <a:r>
              <a:rPr kumimoji="0" lang="en-ZA" altLang="en-US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3</a:t>
            </a:r>
            <a:r>
              <a:rPr kumimoji="0" lang="en-ZA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/annum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3810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355" y="1549110"/>
            <a:ext cx="9159355" cy="530889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Current system balances</a:t>
            </a:r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2685631" y="4312480"/>
            <a:ext cx="4241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Long Term Yield: 27.2 million m</a:t>
            </a:r>
            <a:r>
              <a:rPr lang="en-ZA" baseline="30000" dirty="0" smtClean="0"/>
              <a:t>3</a:t>
            </a:r>
            <a:r>
              <a:rPr lang="en-ZA" dirty="0" smtClean="0"/>
              <a:t>/annum</a:t>
            </a:r>
            <a:endParaRPr lang="en-ZA" dirty="0"/>
          </a:p>
        </p:txBody>
      </p:sp>
      <p:sp>
        <p:nvSpPr>
          <p:cNvPr id="8" name="TextBox 7"/>
          <p:cNvSpPr txBox="1"/>
          <p:nvPr/>
        </p:nvSpPr>
        <p:spPr>
          <a:xfrm>
            <a:off x="6313966" y="1951626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Demand projection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25961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997" y="0"/>
            <a:ext cx="7772400" cy="819809"/>
          </a:xfrm>
        </p:spPr>
        <p:txBody>
          <a:bodyPr anchor="ctr" anchorCtr="0">
            <a:normAutofit/>
          </a:bodyPr>
          <a:lstStyle/>
          <a:p>
            <a:pPr algn="l"/>
            <a:r>
              <a:rPr lang="en-US" sz="2800" b="1" cap="all" dirty="0">
                <a:solidFill>
                  <a:schemeClr val="accent3">
                    <a:lumMod val="75000"/>
                  </a:schemeClr>
                </a:solidFill>
                <a:latin typeface="Gill Sans"/>
                <a:ea typeface="+mn-ea"/>
                <a:cs typeface="Gill Sans"/>
              </a:rPr>
              <a:t>Background to this Assignment</a:t>
            </a:r>
            <a:endParaRPr lang="en-ZA" sz="2800" b="1" cap="all" dirty="0">
              <a:solidFill>
                <a:schemeClr val="accent3">
                  <a:lumMod val="75000"/>
                </a:schemeClr>
              </a:solidFill>
              <a:latin typeface="Gill Sans"/>
              <a:ea typeface="+mn-ea"/>
              <a:cs typeface="Gill San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1" y="603849"/>
            <a:ext cx="8229600" cy="5469155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ZA" sz="26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Reconciliation Strategy for the Mbombela Municipal area was developed (</a:t>
            </a:r>
            <a:r>
              <a:rPr lang="en-ZA" sz="26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2014) </a:t>
            </a:r>
            <a:endParaRPr lang="en-ZA" sz="26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ZA" sz="26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Recommends sequence of management and infrastructural interventions required to maintain acceptable assurances of supply to the users.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6331" t="25243" r="39857" b="19527"/>
          <a:stretch/>
        </p:blipFill>
        <p:spPr>
          <a:xfrm>
            <a:off x="943897" y="2723535"/>
            <a:ext cx="5546807" cy="37264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DDC056-93C2-43FA-B20A-F762188065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636" t="43240" r="31521" b="21932"/>
          <a:stretch/>
        </p:blipFill>
        <p:spPr>
          <a:xfrm>
            <a:off x="6520200" y="2723535"/>
            <a:ext cx="1602658" cy="372642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4933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149" y="1434089"/>
            <a:ext cx="9164149" cy="542391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Current system balances</a:t>
            </a:r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2083161" y="5227092"/>
            <a:ext cx="5874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Long Term Yield: 75% assurance: 210 million m</a:t>
            </a:r>
            <a:r>
              <a:rPr lang="en-ZA" baseline="30000" dirty="0" smtClean="0"/>
              <a:t>3</a:t>
            </a:r>
            <a:r>
              <a:rPr lang="en-ZA" dirty="0" smtClean="0"/>
              <a:t>/annum</a:t>
            </a:r>
            <a:endParaRPr lang="en-ZA" dirty="0"/>
          </a:p>
        </p:txBody>
      </p:sp>
      <p:sp>
        <p:nvSpPr>
          <p:cNvPr id="7" name="TextBox 6"/>
          <p:cNvSpPr txBox="1"/>
          <p:nvPr/>
        </p:nvSpPr>
        <p:spPr>
          <a:xfrm>
            <a:off x="1341038" y="3582535"/>
            <a:ext cx="5160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rgbClr val="FF0000"/>
                </a:solidFill>
              </a:rPr>
              <a:t>Demand projection (irrigation 60% of allocation)</a:t>
            </a:r>
            <a:endParaRPr lang="en-ZA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2785" y="2323646"/>
            <a:ext cx="4576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Demand projection (irrigation = allocation)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210469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3050"/>
            <a:ext cx="9173825" cy="531495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Current system balances</a:t>
            </a:r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2003693" y="5735092"/>
            <a:ext cx="5959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Long Term Yield: 98% assurance: 24.2 million m</a:t>
            </a:r>
            <a:r>
              <a:rPr lang="en-ZA" baseline="30000" dirty="0" smtClean="0"/>
              <a:t>3</a:t>
            </a:r>
            <a:r>
              <a:rPr lang="en-ZA" dirty="0" smtClean="0"/>
              <a:t>/annum</a:t>
            </a:r>
            <a:endParaRPr lang="en-ZA" dirty="0"/>
          </a:p>
        </p:txBody>
      </p:sp>
      <p:sp>
        <p:nvSpPr>
          <p:cNvPr id="8" name="TextBox 7"/>
          <p:cNvSpPr txBox="1"/>
          <p:nvPr/>
        </p:nvSpPr>
        <p:spPr>
          <a:xfrm>
            <a:off x="2003693" y="2413103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Demand projection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466249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3116" y="199067"/>
            <a:ext cx="7772400" cy="612594"/>
          </a:xfrm>
        </p:spPr>
        <p:txBody>
          <a:bodyPr/>
          <a:lstStyle/>
          <a:p>
            <a:r>
              <a:rPr lang="en-ZA" dirty="0" smtClean="0">
                <a:solidFill>
                  <a:schemeClr val="accent3">
                    <a:lumMod val="75000"/>
                  </a:schemeClr>
                </a:solidFill>
              </a:rPr>
              <a:t>Summary of </a:t>
            </a:r>
            <a:r>
              <a:rPr lang="en-ZA" dirty="0" err="1" smtClean="0">
                <a:solidFill>
                  <a:schemeClr val="accent3">
                    <a:lumMod val="75000"/>
                  </a:schemeClr>
                </a:solidFill>
              </a:rPr>
              <a:t>WRPM</a:t>
            </a:r>
            <a:r>
              <a:rPr lang="en-ZA" dirty="0" smtClean="0">
                <a:solidFill>
                  <a:schemeClr val="accent3">
                    <a:lumMod val="75000"/>
                  </a:schemeClr>
                </a:solidFill>
              </a:rPr>
              <a:t> Results</a:t>
            </a:r>
            <a:endParaRPr lang="en-ZA" sz="2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07720" y="801280"/>
            <a:ext cx="8336280" cy="5562600"/>
          </a:xfrm>
          <a:prstGeom prst="rect">
            <a:avLst/>
          </a:prstGeom>
        </p:spPr>
        <p:txBody>
          <a:bodyPr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2000" kern="1200" dirty="0" smtClean="0">
                <a:solidFill>
                  <a:srgbClr val="A4B16F"/>
                </a:solidFill>
                <a:latin typeface="Gill Sans"/>
                <a:ea typeface="+mn-ea"/>
                <a:cs typeface="Gill Sans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lvl="1" indent="-342900" algn="l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ZA" sz="2600" dirty="0" smtClean="0">
                <a:solidFill>
                  <a:prstClr val="black"/>
                </a:solidFill>
              </a:rPr>
              <a:t>Crocodile system:</a:t>
            </a:r>
          </a:p>
          <a:p>
            <a:pPr marL="798513" lvl="2" indent="-342900" algn="l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ZA" sz="2200" dirty="0" smtClean="0">
                <a:solidFill>
                  <a:prstClr val="black"/>
                </a:solidFill>
              </a:rPr>
              <a:t>White River should be operated separately, should make some releases to contribute to Crocodile </a:t>
            </a:r>
            <a:r>
              <a:rPr lang="en-ZA" sz="2200" dirty="0" err="1" smtClean="0">
                <a:solidFill>
                  <a:prstClr val="black"/>
                </a:solidFill>
              </a:rPr>
              <a:t>EWR</a:t>
            </a:r>
            <a:endParaRPr lang="en-ZA" sz="2200" dirty="0" smtClean="0">
              <a:solidFill>
                <a:prstClr val="black"/>
              </a:solidFill>
            </a:endParaRPr>
          </a:p>
          <a:p>
            <a:pPr marL="798513" lvl="2" indent="-342900" algn="l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ZA" sz="2200" dirty="0" smtClean="0">
                <a:solidFill>
                  <a:prstClr val="black"/>
                </a:solidFill>
              </a:rPr>
              <a:t>Current resources insufficient to supply existing users at required level of assurance</a:t>
            </a:r>
          </a:p>
          <a:p>
            <a:pPr marL="798513" lvl="2" indent="-342900" algn="l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ZA" sz="2200" dirty="0" smtClean="0">
                <a:solidFill>
                  <a:prstClr val="black"/>
                </a:solidFill>
              </a:rPr>
              <a:t>Operation should be adjusted to protect higher priority users (urban), rules should be dynamic and reassessed each year (Annual analyses)</a:t>
            </a:r>
          </a:p>
          <a:p>
            <a:pPr marL="798513" lvl="2" indent="-342900" algn="l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ZA" sz="2200" dirty="0" smtClean="0">
                <a:solidFill>
                  <a:prstClr val="black"/>
                </a:solidFill>
              </a:rPr>
              <a:t>Continuation of “hands on” operation to extract most from the system  </a:t>
            </a:r>
          </a:p>
          <a:p>
            <a:pPr marL="341313" lvl="1" indent="-342900" algn="l">
              <a:spcBef>
                <a:spcPts val="1200"/>
              </a:spcBef>
              <a:buFont typeface="Arial" charset="0"/>
              <a:buChar char="•"/>
              <a:defRPr/>
            </a:pPr>
            <a:endParaRPr lang="en-ZA" sz="26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09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3116" y="199067"/>
            <a:ext cx="7772400" cy="612594"/>
          </a:xfrm>
        </p:spPr>
        <p:txBody>
          <a:bodyPr/>
          <a:lstStyle/>
          <a:p>
            <a:r>
              <a:rPr lang="en-ZA" dirty="0" smtClean="0">
                <a:solidFill>
                  <a:schemeClr val="accent3">
                    <a:lumMod val="75000"/>
                  </a:schemeClr>
                </a:solidFill>
              </a:rPr>
              <a:t>Summary of </a:t>
            </a:r>
            <a:r>
              <a:rPr lang="en-ZA" dirty="0" err="1" smtClean="0">
                <a:solidFill>
                  <a:schemeClr val="accent3">
                    <a:lumMod val="75000"/>
                  </a:schemeClr>
                </a:solidFill>
              </a:rPr>
              <a:t>WRPM</a:t>
            </a:r>
            <a:r>
              <a:rPr lang="en-ZA" dirty="0" smtClean="0">
                <a:solidFill>
                  <a:schemeClr val="accent3">
                    <a:lumMod val="75000"/>
                  </a:schemeClr>
                </a:solidFill>
              </a:rPr>
              <a:t> Results</a:t>
            </a:r>
            <a:endParaRPr lang="en-ZA" sz="2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07720" y="1033509"/>
            <a:ext cx="8336280" cy="5562600"/>
          </a:xfrm>
          <a:prstGeom prst="rect">
            <a:avLst/>
          </a:prstGeom>
        </p:spPr>
        <p:txBody>
          <a:bodyPr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2000" kern="1200" dirty="0" smtClean="0">
                <a:solidFill>
                  <a:srgbClr val="A4B16F"/>
                </a:solidFill>
                <a:latin typeface="Gill Sans"/>
                <a:ea typeface="+mn-ea"/>
                <a:cs typeface="Gill Sans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lvl="1" indent="-342900" algn="l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ZA" sz="2600" dirty="0" err="1" smtClean="0">
                <a:solidFill>
                  <a:prstClr val="black"/>
                </a:solidFill>
              </a:rPr>
              <a:t>Sabie</a:t>
            </a:r>
            <a:r>
              <a:rPr lang="en-ZA" sz="2600" dirty="0" smtClean="0">
                <a:solidFill>
                  <a:prstClr val="black"/>
                </a:solidFill>
              </a:rPr>
              <a:t> Sand system:</a:t>
            </a:r>
          </a:p>
          <a:p>
            <a:pPr marL="798513" lvl="2" indent="-342900" algn="l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ZA" sz="2200" dirty="0" smtClean="0">
                <a:solidFill>
                  <a:prstClr val="black"/>
                </a:solidFill>
              </a:rPr>
              <a:t>Current resources insufficient to supply existing users including Environmental releases</a:t>
            </a:r>
          </a:p>
          <a:p>
            <a:pPr marL="798513" lvl="2" indent="-342900" algn="l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ZA" sz="2200" dirty="0" smtClean="0">
                <a:solidFill>
                  <a:prstClr val="black"/>
                </a:solidFill>
              </a:rPr>
              <a:t>System requires urgent intervention to supply existing users as well as future growth. </a:t>
            </a:r>
          </a:p>
          <a:p>
            <a:pPr marL="341313" lvl="1" indent="-342900" algn="l">
              <a:spcBef>
                <a:spcPts val="1200"/>
              </a:spcBef>
              <a:buFont typeface="Arial" charset="0"/>
              <a:buChar char="•"/>
              <a:defRPr/>
            </a:pPr>
            <a:endParaRPr lang="en-ZA" sz="26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19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3116" y="199067"/>
            <a:ext cx="7772400" cy="612594"/>
          </a:xfrm>
        </p:spPr>
        <p:txBody>
          <a:bodyPr/>
          <a:lstStyle/>
          <a:p>
            <a:r>
              <a:rPr lang="en-ZA" dirty="0" smtClean="0">
                <a:solidFill>
                  <a:schemeClr val="accent3">
                    <a:lumMod val="75000"/>
                  </a:schemeClr>
                </a:solidFill>
              </a:rPr>
              <a:t>Summary and Way forward</a:t>
            </a:r>
            <a:endParaRPr lang="en-ZA" sz="2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07720" y="801280"/>
            <a:ext cx="8336280" cy="5562600"/>
          </a:xfrm>
          <a:prstGeom prst="rect">
            <a:avLst/>
          </a:prstGeom>
        </p:spPr>
        <p:txBody>
          <a:bodyPr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2000" kern="1200" dirty="0" smtClean="0">
                <a:solidFill>
                  <a:srgbClr val="A4B16F"/>
                </a:solidFill>
                <a:latin typeface="Gill Sans"/>
                <a:ea typeface="+mn-ea"/>
                <a:cs typeface="Gill Sans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lvl="1" indent="-342900" algn="l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ZA" sz="2600" dirty="0" smtClean="0">
                <a:solidFill>
                  <a:prstClr val="black"/>
                </a:solidFill>
              </a:rPr>
              <a:t>Water resources analyses results to be used in preparation of the Strategy water balances</a:t>
            </a:r>
            <a:r>
              <a:rPr lang="en-ZA" sz="2600" dirty="0">
                <a:solidFill>
                  <a:prstClr val="black"/>
                </a:solidFill>
              </a:rPr>
              <a:t> </a:t>
            </a:r>
            <a:r>
              <a:rPr lang="en-ZA" sz="2600" dirty="0" smtClean="0">
                <a:solidFill>
                  <a:prstClr val="black"/>
                </a:solidFill>
              </a:rPr>
              <a:t>and proposed intervention measures</a:t>
            </a:r>
          </a:p>
          <a:p>
            <a:pPr marL="341313" lvl="1" indent="-342900" algn="l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ZA" sz="2600" dirty="0" smtClean="0">
                <a:solidFill>
                  <a:prstClr val="black"/>
                </a:solidFill>
              </a:rPr>
              <a:t>Based on results recommendations will be to fast track intervention measures in order to obtain a system balance</a:t>
            </a:r>
          </a:p>
        </p:txBody>
      </p:sp>
    </p:spTree>
    <p:extLst>
      <p:ext uri="{BB962C8B-B14F-4D97-AF65-F5344CB8AC3E}">
        <p14:creationId xmlns:p14="http://schemas.microsoft.com/office/powerpoint/2010/main" val="413447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328" y="1908167"/>
            <a:ext cx="7077807" cy="1268051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CONTINUATION OF WATER REQUIREMENTS AND AVAILABILITY RECONCILIATION STRATEGY FOR THE MBOMBELA MUNICIPAL AREA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(Crocodile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Sabie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River System Reconciliation Strategy)</a:t>
            </a:r>
            <a:r>
              <a:rPr lang="en-Z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Z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ZA" b="1" dirty="0"/>
              <a:t/>
            </a:r>
            <a:br>
              <a:rPr lang="en-ZA" b="1" dirty="0"/>
            </a:br>
            <a:r>
              <a:rPr lang="en-ZA" b="1" dirty="0"/>
              <a:t>Strategy Steering Committee Meeting </a:t>
            </a:r>
            <a:br>
              <a:rPr lang="en-ZA" b="1" dirty="0"/>
            </a:br>
            <a:r>
              <a:rPr lang="en-ZA" b="1" dirty="0" err="1"/>
              <a:t>StraSC</a:t>
            </a:r>
            <a:r>
              <a:rPr lang="en-ZA" b="1" dirty="0"/>
              <a:t> </a:t>
            </a:r>
            <a:r>
              <a:rPr lang="en-ZA" b="1" dirty="0" smtClean="0"/>
              <a:t>4</a:t>
            </a:r>
            <a:r>
              <a:rPr dirty="0"/>
              <a:t/>
            </a:r>
            <a:br>
              <a:rPr dirty="0"/>
            </a:br>
            <a:r>
              <a:rPr lang="en-ZA" dirty="0" smtClean="0"/>
              <a:t/>
            </a:r>
            <a:br>
              <a:rPr lang="en-ZA" dirty="0" smtClean="0"/>
            </a:br>
            <a:r>
              <a:rPr lang="en-GB" sz="3200" b="1" dirty="0">
                <a:solidFill>
                  <a:schemeClr val="tx1"/>
                </a:solidFill>
              </a:rPr>
              <a:t>Item </a:t>
            </a:r>
            <a:r>
              <a:rPr lang="en-GB" sz="3200" b="1" dirty="0" smtClean="0">
                <a:solidFill>
                  <a:schemeClr val="tx1"/>
                </a:solidFill>
              </a:rPr>
              <a:t>9.2: </a:t>
            </a:r>
            <a:r>
              <a:rPr lang="en-ZA" sz="3200" b="1" dirty="0" smtClean="0">
                <a:solidFill>
                  <a:schemeClr val="tx1"/>
                </a:solidFill>
              </a:rPr>
              <a:t>Infrastructure and Cost Assessment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endParaRPr lang="en-ZA" sz="3200" b="1" dirty="0"/>
          </a:p>
        </p:txBody>
      </p:sp>
    </p:spTree>
    <p:extLst>
      <p:ext uri="{BB962C8B-B14F-4D97-AF65-F5344CB8AC3E}">
        <p14:creationId xmlns:p14="http://schemas.microsoft.com/office/powerpoint/2010/main" val="326054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C936226-438C-4652-BCE5-8F9D4F659F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8331" y="269507"/>
            <a:ext cx="7772400" cy="5743366"/>
          </a:xfrm>
        </p:spPr>
        <p:txBody>
          <a:bodyPr anchor="ctr" anchorCtr="0">
            <a:no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200" b="1" cap="all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task 7: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INFRASTRUCTURE AND COST ASSESSMENT</a:t>
            </a:r>
            <a:b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" b="1" cap="all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200" b="1" cap="all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cap="all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en-US" sz="2800" b="1" cap="all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Task 7 relates to the </a:t>
            </a:r>
            <a:r>
              <a:rPr lang="en-US" sz="2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infrastructure</a:t>
            </a:r>
            <a:r>
              <a:rPr lang="en-US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the </a:t>
            </a:r>
            <a:r>
              <a:rPr lang="en-US" sz="2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intervention options </a:t>
            </a:r>
            <a:r>
              <a:rPr lang="en-US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identified during the previous Reconciliation Strategy, including the </a:t>
            </a:r>
            <a:r>
              <a:rPr lang="en-US" sz="2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related financial implications</a:t>
            </a:r>
            <a:r>
              <a:rPr lang="en-US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en-US" sz="1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en-US" sz="1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en-US" sz="1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Task has been divided into subtasks with deliverables: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Task 7: Infrastructure and Cost Assessment Report (Report 6)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Task 7.1: Infrastructure/Intervention Status Quo Module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Chapter in the Infrastructure and Cost Assessment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  Report (Report 6)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7.2: Options Development Module</a:t>
            </a:r>
            <a:b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Chapter in the Infrastructure and Cost Assessment</a:t>
            </a:r>
            <a:b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Report (Report 6)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4985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1EB48EA-5016-4292-B9C2-C1505677B3B4}"/>
              </a:ext>
            </a:extLst>
          </p:cNvPr>
          <p:cNvSpPr/>
          <p:nvPr/>
        </p:nvSpPr>
        <p:spPr>
          <a:xfrm>
            <a:off x="1536569" y="129135"/>
            <a:ext cx="7183225" cy="6814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Deliverable 7.2:  Options Development Module</a:t>
            </a:r>
          </a:p>
          <a:p>
            <a:pPr>
              <a:spcAft>
                <a:spcPts val="600"/>
              </a:spcAft>
            </a:pPr>
            <a:r>
              <a:rPr lang="en-US" sz="5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this </a:t>
            </a:r>
            <a:r>
              <a:rPr lang="en-GB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the following: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Identification of potential interventions (long list) to augment the water supply.</a:t>
            </a: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Selection of potential interventions (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short list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) for further evaluation.</a:t>
            </a: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Descriptions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of the features of the selected potential interventions.</a:t>
            </a: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Reviewing previous designs/concepts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of the selected potential interventions.</a:t>
            </a: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Reviewing and updating cost estimates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of the selected potential interventions.</a:t>
            </a: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Engineering economic analyses of the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selected potential interventions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and assessing life cycle costs.</a:t>
            </a:r>
            <a:b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endParaRPr lang="en-ZA" sz="2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22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BD135A-BF8A-4135-AAF7-35A2CCBAB8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9" r="1166" b="23180"/>
          <a:stretch/>
        </p:blipFill>
        <p:spPr>
          <a:xfrm>
            <a:off x="1480008" y="534765"/>
            <a:ext cx="6344239" cy="504590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6F7F20C-8534-49F2-9DF8-D7173446AA24}"/>
              </a:ext>
            </a:extLst>
          </p:cNvPr>
          <p:cNvSpPr/>
          <p:nvPr/>
        </p:nvSpPr>
        <p:spPr>
          <a:xfrm>
            <a:off x="1480008" y="130102"/>
            <a:ext cx="4510577" cy="404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b="1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Summary of Selected Interventions</a:t>
            </a:r>
            <a:endParaRPr lang="en-ZA" sz="2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21549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20BFDE-48FC-4C2A-B5BE-BD77C5D1D496}"/>
              </a:ext>
            </a:extLst>
          </p:cNvPr>
          <p:cNvSpPr/>
          <p:nvPr/>
        </p:nvSpPr>
        <p:spPr>
          <a:xfrm>
            <a:off x="1484870" y="270536"/>
            <a:ext cx="6857851" cy="6067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b="1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Selected Interventions: Regional Schemes (Dams)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Dams: </a:t>
            </a:r>
          </a:p>
          <a:p>
            <a:pPr>
              <a:spcAft>
                <a:spcPts val="600"/>
              </a:spcAft>
            </a:pPr>
            <a:r>
              <a:rPr lang="en-US" sz="20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Crocodile Catchment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Boschejskop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Dam on the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Nels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River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Mountain View Dam on the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Kaap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River</a:t>
            </a:r>
          </a:p>
          <a:p>
            <a:pPr>
              <a:spcAft>
                <a:spcPts val="600"/>
              </a:spcAft>
            </a:pPr>
            <a:r>
              <a:rPr lang="en-US" sz="20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 River Catchment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Forest Dam on the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Mutlumuvi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River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Dingleydale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Dam on the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Nwandlamuhari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River</a:t>
            </a:r>
          </a:p>
          <a:p>
            <a:pPr>
              <a:spcAft>
                <a:spcPts val="600"/>
              </a:spcAft>
            </a:pPr>
            <a:r>
              <a:rPr lang="en-US" sz="20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 River Catchment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Raising of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Primkop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Dam on the White River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</a:pPr>
            <a:endParaRPr lang="en-ZA" sz="2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038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997" y="0"/>
            <a:ext cx="7772400" cy="819809"/>
          </a:xfrm>
        </p:spPr>
        <p:txBody>
          <a:bodyPr anchor="ctr" anchorCtr="0">
            <a:normAutofit/>
          </a:bodyPr>
          <a:lstStyle/>
          <a:p>
            <a:pPr algn="l"/>
            <a:r>
              <a:rPr lang="en-US" sz="2800" b="1" cap="all" dirty="0">
                <a:solidFill>
                  <a:schemeClr val="accent3">
                    <a:lumMod val="75000"/>
                  </a:schemeClr>
                </a:solidFill>
                <a:latin typeface="Gill Sans"/>
                <a:ea typeface="+mn-ea"/>
                <a:cs typeface="Gill Sans"/>
              </a:rPr>
              <a:t>Outcomes of previous assignment</a:t>
            </a:r>
            <a:endParaRPr lang="en-ZA" sz="2800" b="1" cap="all" dirty="0">
              <a:solidFill>
                <a:schemeClr val="accent3">
                  <a:lumMod val="75000"/>
                </a:schemeClr>
              </a:solidFill>
              <a:latin typeface="Gill Sans"/>
              <a:ea typeface="+mn-ea"/>
              <a:cs typeface="Gill San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1435" y="580949"/>
            <a:ext cx="8319962" cy="5696102"/>
          </a:xfrm>
        </p:spPr>
        <p:txBody>
          <a:bodyPr/>
          <a:lstStyle/>
          <a:p>
            <a:pPr algn="l"/>
            <a:r>
              <a:rPr lang="en-ZA" sz="2800" dirty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Options</a:t>
            </a:r>
            <a:r>
              <a:rPr lang="en-ZA" sz="28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reconciling increasing water requirements with the current supply in the Crocodile and Sabie Catchments included: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Water Conservation and Demand Management (WC/WDM)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Removal of Invasive Alien Plants (IAPs)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Reallocation of water (pending DWS approval)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System Operating Rules for Primkop Dam and other upstream dams </a:t>
            </a:r>
            <a:r>
              <a:rPr lang="en-ZA" sz="28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(yield optimisation)</a:t>
            </a:r>
            <a:endParaRPr lang="en-ZA" sz="28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Groundwater development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Rain and fog harvesting</a:t>
            </a:r>
          </a:p>
        </p:txBody>
      </p:sp>
    </p:spTree>
    <p:extLst>
      <p:ext uri="{BB962C8B-B14F-4D97-AF65-F5344CB8AC3E}">
        <p14:creationId xmlns:p14="http://schemas.microsoft.com/office/powerpoint/2010/main" val="297182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842E56-3410-4B97-8701-9379E449117F}"/>
              </a:ext>
            </a:extLst>
          </p:cNvPr>
          <p:cNvSpPr/>
          <p:nvPr/>
        </p:nvSpPr>
        <p:spPr>
          <a:xfrm>
            <a:off x="3275964" y="93671"/>
            <a:ext cx="3681018" cy="404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b="1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Locations of Potential Dams</a:t>
            </a:r>
            <a:endParaRPr lang="en-ZA" sz="2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FCB0FA-A8DC-42E5-91AF-9D2E3E0344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50"/>
          <a:stretch/>
        </p:blipFill>
        <p:spPr>
          <a:xfrm>
            <a:off x="0" y="498334"/>
            <a:ext cx="9181707" cy="608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3525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20BFDE-48FC-4C2A-B5BE-BD77C5D1D496}"/>
              </a:ext>
            </a:extLst>
          </p:cNvPr>
          <p:cNvSpPr/>
          <p:nvPr/>
        </p:nvSpPr>
        <p:spPr>
          <a:xfrm>
            <a:off x="1635699" y="395124"/>
            <a:ext cx="6857851" cy="5698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b="1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Selected Interventions: </a:t>
            </a:r>
            <a:r>
              <a:rPr lang="en-US" sz="2000" b="1" dirty="0">
                <a:solidFill>
                  <a:srgbClr val="7F7F7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Regional Schemes (Dams)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 Information: </a:t>
            </a:r>
          </a:p>
          <a:p>
            <a:r>
              <a:rPr lang="en-US" sz="20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Crocodile Catchment</a:t>
            </a:r>
          </a:p>
          <a:p>
            <a:pPr>
              <a:spcAft>
                <a:spcPts val="600"/>
              </a:spcAft>
            </a:pPr>
            <a:endParaRPr lang="en-US" sz="1000" b="1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Boschejskop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Dam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Nels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River</a:t>
            </a:r>
          </a:p>
          <a:p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 Dam Height:		50 m</a:t>
            </a:r>
          </a:p>
          <a:p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Supply Capacity:		130.5 million m³</a:t>
            </a:r>
          </a:p>
          <a:p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 Firm Yield:		31.2 million m³/a</a:t>
            </a:r>
          </a:p>
          <a:p>
            <a:pPr>
              <a:spcAft>
                <a:spcPts val="600"/>
              </a:spcAft>
            </a:pPr>
            <a:endParaRPr 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Mountain View Dam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Kaap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River</a:t>
            </a:r>
          </a:p>
          <a:p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 Dam Height:		74 m</a:t>
            </a:r>
          </a:p>
          <a:p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Supply Capacity:		184.8 million m³</a:t>
            </a:r>
          </a:p>
          <a:p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 Firm Yield:		78.1 million m³/a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</a:pPr>
            <a:endParaRPr lang="en-ZA" sz="2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02379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20BFDE-48FC-4C2A-B5BE-BD77C5D1D496}"/>
              </a:ext>
            </a:extLst>
          </p:cNvPr>
          <p:cNvSpPr/>
          <p:nvPr/>
        </p:nvSpPr>
        <p:spPr>
          <a:xfrm>
            <a:off x="1635699" y="395124"/>
            <a:ext cx="6857851" cy="5005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b="1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Selected Interventions: </a:t>
            </a:r>
            <a:r>
              <a:rPr lang="en-US" sz="2000" b="1" dirty="0">
                <a:solidFill>
                  <a:srgbClr val="7F7F7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Regional Schemes (Dams)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 Information: </a:t>
            </a:r>
          </a:p>
          <a:p>
            <a:r>
              <a:rPr lang="en-US" sz="20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 River Catchment</a:t>
            </a:r>
          </a:p>
          <a:p>
            <a:pPr>
              <a:spcAft>
                <a:spcPts val="600"/>
              </a:spcAft>
            </a:pPr>
            <a:endParaRPr lang="en-US" sz="1000" b="1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Dingleydale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Dam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Nwandlamuhari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River</a:t>
            </a:r>
          </a:p>
          <a:p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 Dam Height:		35 m</a:t>
            </a:r>
          </a:p>
          <a:p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Supply Capacity:		62.5 million m³</a:t>
            </a:r>
          </a:p>
          <a:p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 Firm Yield:		20.6 million m³/a</a:t>
            </a:r>
          </a:p>
          <a:p>
            <a:pPr>
              <a:spcAft>
                <a:spcPts val="600"/>
              </a:spcAft>
            </a:pPr>
            <a:endParaRPr 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Forest Dam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Mutlumuvi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River</a:t>
            </a:r>
          </a:p>
          <a:p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 Dam Height:		42.2 m</a:t>
            </a:r>
          </a:p>
          <a:p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Supply Capacity:		82 million m³ </a:t>
            </a:r>
          </a:p>
          <a:p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 Firm Yield:		19.6 million m³/a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</a:pPr>
            <a:endParaRPr lang="en-ZA" sz="2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46478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20BFDE-48FC-4C2A-B5BE-BD77C5D1D496}"/>
              </a:ext>
            </a:extLst>
          </p:cNvPr>
          <p:cNvSpPr/>
          <p:nvPr/>
        </p:nvSpPr>
        <p:spPr>
          <a:xfrm>
            <a:off x="1635699" y="395124"/>
            <a:ext cx="6857851" cy="7083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b="1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Selected Interventions: </a:t>
            </a:r>
            <a:r>
              <a:rPr lang="en-US" sz="2000" b="1" dirty="0">
                <a:solidFill>
                  <a:srgbClr val="7F7F7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Regional Schemes (Dams)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 Information: </a:t>
            </a:r>
          </a:p>
          <a:p>
            <a:r>
              <a:rPr lang="en-US" sz="20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 River Catchment</a:t>
            </a:r>
          </a:p>
          <a:p>
            <a:pPr>
              <a:spcAft>
                <a:spcPts val="600"/>
              </a:spcAft>
            </a:pPr>
            <a:endParaRPr lang="en-US" sz="1000" b="1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Raising of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Primkop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Dam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White River</a:t>
            </a:r>
          </a:p>
          <a:p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 Dam Height:		17.5 m</a:t>
            </a:r>
          </a:p>
          <a:p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Supply Capacity:		2 million m³</a:t>
            </a:r>
          </a:p>
          <a:p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 Firm Yield:		3.4 million m³/a</a:t>
            </a:r>
          </a:p>
          <a:p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investigation funded by the City of Mbombela (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confirmed the technical feasibility to raise the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Primkop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Dam wall.  </a:t>
            </a:r>
          </a:p>
          <a:p>
            <a:pPr algn="just">
              <a:spcAft>
                <a:spcPts val="1200"/>
              </a:spcAft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Terms of Reference for the Feasibility Study was issued in late 2019.  </a:t>
            </a:r>
          </a:p>
          <a:p>
            <a:pPr algn="just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Study needs to be updated with the results of the Feasibility Study into the raising of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Primkop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Dam.</a:t>
            </a:r>
          </a:p>
          <a:p>
            <a:pPr algn="just"/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</a:pPr>
            <a:endParaRPr lang="en-ZA" sz="2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84884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20BFDE-48FC-4C2A-B5BE-BD77C5D1D496}"/>
              </a:ext>
            </a:extLst>
          </p:cNvPr>
          <p:cNvSpPr/>
          <p:nvPr/>
        </p:nvSpPr>
        <p:spPr>
          <a:xfrm>
            <a:off x="1635699" y="395124"/>
            <a:ext cx="6857851" cy="974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b="1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Selected Interventions: </a:t>
            </a:r>
            <a:r>
              <a:rPr lang="en-US" sz="2000" b="1" dirty="0">
                <a:solidFill>
                  <a:srgbClr val="7F7F7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Regional Schemes (Dams)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Estimates (Base Date January 2020): </a:t>
            </a:r>
            <a:endParaRPr lang="en-ZA" sz="2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78FF30-C541-4B62-8182-90E520D9E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699" y="1470386"/>
            <a:ext cx="7194714" cy="29260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56E98B-A510-42C3-9A9D-A90FF3459B09}"/>
              </a:ext>
            </a:extLst>
          </p:cNvPr>
          <p:cNvSpPr/>
          <p:nvPr/>
        </p:nvSpPr>
        <p:spPr>
          <a:xfrm>
            <a:off x="1635699" y="4497679"/>
            <a:ext cx="7102948" cy="1709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Total capital costs at January 2020 rates, including miscellaneous, preliminaries and general (P&amp;G), contingencies and design fees, but excluding VAT,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 and Maintenance Costs, as well as energy (pumping) costs.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84658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20BFDE-48FC-4C2A-B5BE-BD77C5D1D496}"/>
              </a:ext>
            </a:extLst>
          </p:cNvPr>
          <p:cNvSpPr/>
          <p:nvPr/>
        </p:nvSpPr>
        <p:spPr>
          <a:xfrm>
            <a:off x="1522577" y="135800"/>
            <a:ext cx="7485655" cy="1173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Selected Interventions: </a:t>
            </a:r>
            <a:r>
              <a:rPr lang="en-US" sz="2000" b="1" dirty="0">
                <a:solidFill>
                  <a:srgbClr val="7F7F7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Regional Schemes (Dams)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Reference Values </a:t>
            </a:r>
            <a:r>
              <a:rPr lang="en-US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(for a 45 year period from completion of construction) </a:t>
            </a:r>
          </a:p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Crocodile River Catchment</a:t>
            </a:r>
            <a:endParaRPr lang="en-ZA" sz="16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56E98B-A510-42C3-9A9D-A90FF3459B09}"/>
              </a:ext>
            </a:extLst>
          </p:cNvPr>
          <p:cNvSpPr/>
          <p:nvPr/>
        </p:nvSpPr>
        <p:spPr>
          <a:xfrm>
            <a:off x="1418883" y="5119846"/>
            <a:ext cx="773075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Mountain View Dam URV’S significantly lower than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Boschejskop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Dam.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Yield of Mountain View Dam (78.1 million m³/a) is more than double that of the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Boschejskop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Dam (32.1 million m³/a).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URV’s do not include energy (pumping) costs.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BD15DF-DD06-4F70-B1DA-C413CE392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259" y="1396257"/>
            <a:ext cx="811346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94652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20BFDE-48FC-4C2A-B5BE-BD77C5D1D496}"/>
              </a:ext>
            </a:extLst>
          </p:cNvPr>
          <p:cNvSpPr/>
          <p:nvPr/>
        </p:nvSpPr>
        <p:spPr>
          <a:xfrm>
            <a:off x="1550856" y="91832"/>
            <a:ext cx="7593143" cy="1173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Selected Interventions: </a:t>
            </a:r>
            <a:r>
              <a:rPr lang="en-US" sz="2000" b="1" dirty="0">
                <a:solidFill>
                  <a:srgbClr val="7F7F7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Regional Schemes (Dams)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Reference Values </a:t>
            </a:r>
            <a:r>
              <a:rPr lang="en-US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(for a 45 year period from completion of construction)</a:t>
            </a:r>
          </a:p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Sand River Catchment</a:t>
            </a:r>
            <a:endParaRPr lang="en-ZA" sz="16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AD532B-5758-4D2B-8D37-58F202EDD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410" y="1344686"/>
            <a:ext cx="7939027" cy="35661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02E65E3-434B-4F3D-A7F1-33BDB81D2E1D}"/>
              </a:ext>
            </a:extLst>
          </p:cNvPr>
          <p:cNvSpPr/>
          <p:nvPr/>
        </p:nvSpPr>
        <p:spPr>
          <a:xfrm>
            <a:off x="1413248" y="4967408"/>
            <a:ext cx="7730752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Dingleydale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Dam lowest URV’S.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Yields of both dams are relatively low,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Dingleydale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Dam (20.6 million m³/a  and New Forest Dam 19.6 million m³/a).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URV’s.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URV’s do not include energy (pumping) costs.</a:t>
            </a:r>
          </a:p>
        </p:txBody>
      </p:sp>
    </p:spTree>
    <p:extLst>
      <p:ext uri="{BB962C8B-B14F-4D97-AF65-F5344CB8AC3E}">
        <p14:creationId xmlns:p14="http://schemas.microsoft.com/office/powerpoint/2010/main" val="164504313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AC402EE-53C3-4720-A3B6-A114E580EA76}"/>
              </a:ext>
            </a:extLst>
          </p:cNvPr>
          <p:cNvSpPr/>
          <p:nvPr/>
        </p:nvSpPr>
        <p:spPr>
          <a:xfrm>
            <a:off x="4153711" y="2735094"/>
            <a:ext cx="189689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b="1" dirty="0">
                <a:solidFill>
                  <a:srgbClr val="008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Questions?</a:t>
            </a:r>
            <a:endParaRPr lang="en-US" sz="2200" b="1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4317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328" y="1908167"/>
            <a:ext cx="7077807" cy="1268051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CONTINUATION OF WATER REQUIREMENTS AND AVAILABILITY RECONCILIATION STRATEGY FOR THE MBOMBELA MUNICIPAL AREA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(Crocodile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Sabie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River System Reconciliation Strategy)</a:t>
            </a:r>
            <a:r>
              <a:rPr lang="en-Z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Z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ZA" b="1" dirty="0"/>
              <a:t/>
            </a:r>
            <a:br>
              <a:rPr lang="en-ZA" b="1" dirty="0"/>
            </a:br>
            <a:r>
              <a:rPr lang="en-ZA" b="1" dirty="0"/>
              <a:t>Strategy Steering Committee Meeting </a:t>
            </a:r>
            <a:br>
              <a:rPr lang="en-ZA" b="1" dirty="0"/>
            </a:br>
            <a:r>
              <a:rPr lang="en-ZA" b="1" dirty="0" err="1"/>
              <a:t>StraSC</a:t>
            </a:r>
            <a:r>
              <a:rPr lang="en-ZA" b="1" dirty="0"/>
              <a:t> </a:t>
            </a:r>
            <a:r>
              <a:rPr lang="en-ZA" b="1" dirty="0" smtClean="0"/>
              <a:t>4</a:t>
            </a:r>
            <a:r>
              <a:rPr dirty="0"/>
              <a:t/>
            </a:r>
            <a:br>
              <a:rPr dirty="0"/>
            </a:br>
            <a:r>
              <a:rPr lang="en-ZA" dirty="0" smtClean="0"/>
              <a:t/>
            </a:r>
            <a:br>
              <a:rPr lang="en-ZA" dirty="0" smtClean="0"/>
            </a:br>
            <a:r>
              <a:rPr lang="en-GB" sz="3200" b="1" dirty="0">
                <a:solidFill>
                  <a:schemeClr val="tx1"/>
                </a:solidFill>
              </a:rPr>
              <a:t>Item </a:t>
            </a:r>
            <a:r>
              <a:rPr lang="en-GB" sz="3200" b="1" dirty="0" smtClean="0">
                <a:solidFill>
                  <a:schemeClr val="tx1"/>
                </a:solidFill>
              </a:rPr>
              <a:t>10: </a:t>
            </a:r>
            <a:r>
              <a:rPr lang="en-ZA" sz="3200" b="1" dirty="0" smtClean="0">
                <a:solidFill>
                  <a:schemeClr val="tx1"/>
                </a:solidFill>
              </a:rPr>
              <a:t>Discussion and Comments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endParaRPr lang="en-ZA" sz="3200" b="1" dirty="0"/>
          </a:p>
        </p:txBody>
      </p:sp>
    </p:spTree>
    <p:extLst>
      <p:ext uri="{BB962C8B-B14F-4D97-AF65-F5344CB8AC3E}">
        <p14:creationId xmlns:p14="http://schemas.microsoft.com/office/powerpoint/2010/main" val="90668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997" y="0"/>
            <a:ext cx="7772400" cy="819809"/>
          </a:xfrm>
        </p:spPr>
        <p:txBody>
          <a:bodyPr anchor="ctr" anchorCtr="0">
            <a:normAutofit/>
          </a:bodyPr>
          <a:lstStyle/>
          <a:p>
            <a:pPr algn="l"/>
            <a:r>
              <a:rPr lang="en-US" sz="2800" b="1" cap="all" dirty="0">
                <a:solidFill>
                  <a:schemeClr val="accent3">
                    <a:lumMod val="75000"/>
                  </a:schemeClr>
                </a:solidFill>
                <a:latin typeface="Gill Sans"/>
                <a:ea typeface="+mn-ea"/>
                <a:cs typeface="Gill Sans"/>
              </a:rPr>
              <a:t>Outcomes of previous assignment</a:t>
            </a:r>
            <a:endParaRPr lang="en-ZA" sz="2800" b="1" cap="all" dirty="0">
              <a:solidFill>
                <a:schemeClr val="accent3">
                  <a:lumMod val="75000"/>
                </a:schemeClr>
              </a:solidFill>
              <a:latin typeface="Gill Sans"/>
              <a:ea typeface="+mn-ea"/>
              <a:cs typeface="Gill San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1487" y="858338"/>
            <a:ext cx="7992612" cy="535269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ZA" sz="2400" dirty="0">
                <a:solidFill>
                  <a:schemeClr val="tx1"/>
                </a:solidFill>
                <a:cs typeface="Arial" panose="020B0604020202020204" pitchFamily="34" charset="0"/>
              </a:rPr>
              <a:t>Regional Dam: 3 possible schemes were identified in the Crocodile River catchment:</a:t>
            </a:r>
          </a:p>
          <a:p>
            <a:pPr marL="800100" lvl="1" indent="-342900" algn="l">
              <a:buFont typeface="Symbol" panose="05050102010706020507" pitchFamily="18" charset="2"/>
              <a:buChar char=""/>
            </a:pPr>
            <a:r>
              <a:rPr lang="en-ZA" sz="2400" dirty="0">
                <a:solidFill>
                  <a:schemeClr val="tx1"/>
                </a:solidFill>
                <a:cs typeface="Arial" panose="020B0604020202020204" pitchFamily="34" charset="0"/>
              </a:rPr>
              <a:t>Montrose Dam (eliminated – other options more economical)</a:t>
            </a:r>
          </a:p>
          <a:p>
            <a:pPr marL="800100" lvl="1" indent="-342900" algn="l">
              <a:buFont typeface="Symbol" panose="05050102010706020507" pitchFamily="18" charset="2"/>
              <a:buChar char=""/>
            </a:pPr>
            <a:r>
              <a:rPr lang="en-ZA" sz="2400" dirty="0">
                <a:solidFill>
                  <a:schemeClr val="tx1"/>
                </a:solidFill>
                <a:cs typeface="Arial" panose="020B0604020202020204" pitchFamily="34" charset="0"/>
              </a:rPr>
              <a:t>Mountain View Dam (to be investigated further – feasibility study)</a:t>
            </a:r>
          </a:p>
          <a:p>
            <a:pPr marL="800100" lvl="1" indent="-342900" algn="l">
              <a:buFont typeface="Symbol" panose="05050102010706020507" pitchFamily="18" charset="2"/>
              <a:buChar char=""/>
            </a:pPr>
            <a:r>
              <a:rPr lang="en-ZA" sz="2400" dirty="0">
                <a:solidFill>
                  <a:schemeClr val="tx1"/>
                </a:solidFill>
                <a:cs typeface="Arial" panose="020B0604020202020204" pitchFamily="34" charset="0"/>
              </a:rPr>
              <a:t>Strathmore off-channel storage dam (to be investigated further – feasibility study</a:t>
            </a:r>
            <a:r>
              <a:rPr lang="en-ZA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)</a:t>
            </a:r>
          </a:p>
          <a:p>
            <a:pPr marL="800100" lvl="1" indent="-342900" algn="l">
              <a:buFont typeface="Symbol" panose="05050102010706020507" pitchFamily="18" charset="2"/>
              <a:buChar char=""/>
            </a:pPr>
            <a:endParaRPr lang="en-ZA" sz="2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800100" lvl="1" indent="-342900" algn="l">
              <a:buFont typeface="Symbol" panose="05050102010706020507" pitchFamily="18" charset="2"/>
              <a:buChar char=""/>
            </a:pPr>
            <a:endParaRPr lang="en-ZA" sz="1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en-US" altLang="en-US" sz="2400" b="1" dirty="0" smtClean="0">
                <a:solidFill>
                  <a:schemeClr val="tx1"/>
                </a:solidFill>
              </a:rPr>
              <a:t>Please visit: </a:t>
            </a:r>
            <a:r>
              <a:rPr lang="en-US" altLang="en-US" sz="2400" b="1" dirty="0" smtClean="0">
                <a:solidFill>
                  <a:schemeClr val="tx1"/>
                </a:solidFill>
                <a:hlinkClick r:id="rId2"/>
              </a:rPr>
              <a:t>http</a:t>
            </a:r>
            <a:r>
              <a:rPr lang="en-US" altLang="en-US" sz="2400" b="1" dirty="0">
                <a:solidFill>
                  <a:schemeClr val="tx1"/>
                </a:solidFill>
                <a:hlinkClick r:id="rId2"/>
              </a:rPr>
              <a:t>://www6.dwa.gov.za/iwrp/projects.aspx</a:t>
            </a:r>
            <a:r>
              <a:rPr lang="en-US" altLang="en-US" sz="2400" b="1" dirty="0">
                <a:solidFill>
                  <a:schemeClr val="tx1"/>
                </a:solidFill>
              </a:rPr>
              <a:t> for all project related information</a:t>
            </a:r>
          </a:p>
          <a:p>
            <a:pPr algn="l"/>
            <a:endParaRPr lang="en-ZA" sz="2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8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6898" y="400997"/>
            <a:ext cx="8428534" cy="612594"/>
          </a:xfrm>
        </p:spPr>
        <p:txBody>
          <a:bodyPr/>
          <a:lstStyle/>
          <a:p>
            <a:r>
              <a:rPr lang="en-ZA" dirty="0" smtClean="0">
                <a:solidFill>
                  <a:schemeClr val="accent3">
                    <a:lumMod val="75000"/>
                  </a:schemeClr>
                </a:solidFill>
              </a:rPr>
              <a:t>Why Continuation of a Strategy? (This Study)</a:t>
            </a:r>
            <a:endParaRPr lang="en-ZA" sz="28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16898" y="1138958"/>
            <a:ext cx="8125502" cy="5562600"/>
          </a:xfrm>
          <a:prstGeom prst="rect">
            <a:avLst/>
          </a:prstGeom>
        </p:spPr>
        <p:txBody>
          <a:bodyPr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2000" kern="1200" dirty="0" smtClean="0">
                <a:solidFill>
                  <a:srgbClr val="A4B16F"/>
                </a:solidFill>
                <a:latin typeface="Gill Sans"/>
                <a:ea typeface="+mn-ea"/>
                <a:cs typeface="Gill Sans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lvl="1" indent="-342900" algn="l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ZA" sz="2400" dirty="0">
                <a:solidFill>
                  <a:schemeClr val="tx1"/>
                </a:solidFill>
              </a:rPr>
              <a:t>Water balances need to be continuously monitored / investigated and the strategy regularly updated to remain technically relevant.</a:t>
            </a:r>
          </a:p>
          <a:p>
            <a:pPr marL="341313" lvl="1" indent="-342900" algn="l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ZA" sz="2400" dirty="0">
                <a:solidFill>
                  <a:schemeClr val="tx1"/>
                </a:solidFill>
              </a:rPr>
              <a:t>Ensures that intervention planning can be implemented taking into account any changes that may impact on the projected water balance.</a:t>
            </a:r>
          </a:p>
          <a:p>
            <a:pPr marL="341313" lvl="1" indent="-342900" algn="l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ZA" sz="2400" b="1" dirty="0">
                <a:solidFill>
                  <a:schemeClr val="tx1"/>
                </a:solidFill>
              </a:rPr>
              <a:t>Study Objective: </a:t>
            </a:r>
            <a:r>
              <a:rPr lang="en-ZA" sz="2400" dirty="0">
                <a:solidFill>
                  <a:schemeClr val="tx1"/>
                </a:solidFill>
              </a:rPr>
              <a:t>In-depth review, systematically update and improve the water resource reconciliation strategy so that it remains </a:t>
            </a:r>
            <a:r>
              <a:rPr lang="en-ZA" sz="2400" b="1" dirty="0">
                <a:solidFill>
                  <a:schemeClr val="tx1"/>
                </a:solidFill>
              </a:rPr>
              <a:t>relevant, technically sound, economically viable, socially acceptable and sustainable </a:t>
            </a:r>
            <a:r>
              <a:rPr lang="en-ZA" sz="2400" dirty="0">
                <a:solidFill>
                  <a:schemeClr val="tx1"/>
                </a:solidFill>
              </a:rPr>
              <a:t>and thus </a:t>
            </a:r>
            <a:r>
              <a:rPr lang="en-ZA" sz="2400" b="1" dirty="0">
                <a:solidFill>
                  <a:schemeClr val="tx1"/>
                </a:solidFill>
              </a:rPr>
              <a:t>enabling the implementation of the strategy by the relevant authorities</a:t>
            </a:r>
            <a:r>
              <a:rPr lang="en-ZA" sz="2400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1673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3116" y="366707"/>
            <a:ext cx="7772400" cy="612594"/>
          </a:xfrm>
        </p:spPr>
        <p:txBody>
          <a:bodyPr/>
          <a:lstStyle/>
          <a:p>
            <a:r>
              <a:rPr lang="en-ZA" dirty="0" smtClean="0">
                <a:solidFill>
                  <a:schemeClr val="accent3">
                    <a:lumMod val="75000"/>
                  </a:schemeClr>
                </a:solidFill>
              </a:rPr>
              <a:t>Purpose of the Meeting</a:t>
            </a:r>
            <a:endParaRPr lang="en-ZA" sz="28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63116" y="1295400"/>
            <a:ext cx="8255836" cy="5562600"/>
          </a:xfrm>
          <a:prstGeom prst="rect">
            <a:avLst/>
          </a:prstGeom>
        </p:spPr>
        <p:txBody>
          <a:bodyPr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2000" kern="1200" dirty="0" smtClean="0">
                <a:solidFill>
                  <a:srgbClr val="A4B16F"/>
                </a:solidFill>
                <a:latin typeface="Gill Sans"/>
                <a:ea typeface="+mn-ea"/>
                <a:cs typeface="Gill Sans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lvl="1" indent="-342900" algn="l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ZA" dirty="0" smtClean="0">
                <a:solidFill>
                  <a:schemeClr val="tx1"/>
                </a:solidFill>
              </a:rPr>
              <a:t>Overview </a:t>
            </a:r>
            <a:r>
              <a:rPr lang="en-ZA" dirty="0">
                <a:solidFill>
                  <a:schemeClr val="tx1"/>
                </a:solidFill>
              </a:rPr>
              <a:t>of study activities </a:t>
            </a:r>
            <a:r>
              <a:rPr lang="en-ZA" dirty="0" smtClean="0">
                <a:solidFill>
                  <a:schemeClr val="tx1"/>
                </a:solidFill>
              </a:rPr>
              <a:t>since </a:t>
            </a:r>
            <a:r>
              <a:rPr lang="en-ZA" dirty="0" err="1" smtClean="0">
                <a:solidFill>
                  <a:schemeClr val="tx1"/>
                </a:solidFill>
              </a:rPr>
              <a:t>StraSC</a:t>
            </a:r>
            <a:r>
              <a:rPr lang="en-ZA" dirty="0" smtClean="0">
                <a:solidFill>
                  <a:schemeClr val="tx1"/>
                </a:solidFill>
              </a:rPr>
              <a:t> Meeting 3</a:t>
            </a:r>
            <a:endParaRPr lang="en-ZA" dirty="0">
              <a:solidFill>
                <a:schemeClr val="tx1"/>
              </a:solidFill>
            </a:endParaRPr>
          </a:p>
          <a:p>
            <a:pPr marL="341313" lvl="1" indent="-342900" algn="l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ZA" dirty="0">
                <a:solidFill>
                  <a:schemeClr val="tx1"/>
                </a:solidFill>
              </a:rPr>
              <a:t>Feedback on Strategy </a:t>
            </a:r>
            <a:r>
              <a:rPr lang="en-ZA" dirty="0" smtClean="0">
                <a:solidFill>
                  <a:schemeClr val="tx1"/>
                </a:solidFill>
              </a:rPr>
              <a:t>interventions</a:t>
            </a:r>
            <a:endParaRPr lang="en-Z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12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41215</TotalTime>
  <Words>2540</Words>
  <Application>Microsoft Office PowerPoint</Application>
  <PresentationFormat>On-screen Show (4:3)</PresentationFormat>
  <Paragraphs>667</Paragraphs>
  <Slides>68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68</vt:i4>
      </vt:variant>
    </vt:vector>
  </HeadingPairs>
  <TitlesOfParts>
    <vt:vector size="80" baseType="lpstr">
      <vt:lpstr>ＭＳ Ｐゴシック</vt:lpstr>
      <vt:lpstr>Arial</vt:lpstr>
      <vt:lpstr>Calibri</vt:lpstr>
      <vt:lpstr>Courier New</vt:lpstr>
      <vt:lpstr>Gill Sans</vt:lpstr>
      <vt:lpstr>Gill Snas</vt:lpstr>
      <vt:lpstr>Symbol</vt:lpstr>
      <vt:lpstr>Times New Roman</vt:lpstr>
      <vt:lpstr>Wingdings</vt:lpstr>
      <vt:lpstr>1_Office Theme</vt:lpstr>
      <vt:lpstr>2_Office Theme</vt:lpstr>
      <vt:lpstr>Office Theme</vt:lpstr>
      <vt:lpstr>CONTINUATION OF WATER REQUIREMENTS AND AVAILABILITY RECONCILIATION STRATEGY FOR THE MBOMBELA MUNICIPAL AREA  (Crocodile Sabie River System Reconciliation Strategy)  Strategy Steering Committee Meeting  StraSC 4  27 May 2020</vt:lpstr>
      <vt:lpstr>CONTINUATION OF WATER REQUIREMENTS AND AVAILABILITY RECONCILIATION STRATEGY FOR THE MBOMBELA MUNICIPAL AREA  (Crocodile Sabie River System Reconciliation Strategy)  Strategy Steering Committee Meeting  StraSC 4  Item 2: Attendance and Apologies</vt:lpstr>
      <vt:lpstr>Agenda</vt:lpstr>
      <vt:lpstr>CONTINUATION OF WATER REQUIREMENTS AND AVAILABILITY RECONCILIATION STRATEGY FOR THE MBOMBELA MUNICIPAL AREA  (Crocodile Sabie River System Reconciliation Strategy)  Strategy Steering Committee Meeting  StraSC 4  Item 4: Purpose of the  Meeting</vt:lpstr>
      <vt:lpstr>Background to this Assignment</vt:lpstr>
      <vt:lpstr>Outcomes of previous assignment</vt:lpstr>
      <vt:lpstr>Outcomes of previous assignment</vt:lpstr>
      <vt:lpstr>Why Continuation of a Strategy? (This Study)</vt:lpstr>
      <vt:lpstr>Purpose of the Meeting</vt:lpstr>
      <vt:lpstr>CONTINUATION OF WATER REQUIREMENTS AND AVAILABILITY RECONCILIATION STRATEGY FOR THE MBOMBELA MUNICIPAL AREA  (Crocodile Sabie River System Reconciliation Strategy)  Strategy Steering Committee Meeting  StraSC 4  Items 5&amp;6: Minutes and Matters Arising</vt:lpstr>
      <vt:lpstr>Matters Arising: Action list</vt:lpstr>
      <vt:lpstr>CONTINUATION OF WATER REQUIREMENTS AND AVAILABILITY RECONCILIATION STRATEGY FOR THE MBOMBELA MUNICIPAL AREA  (Crocodile Sabie River System Reconciliation Strategy)  Strategy Steering Committee Meeting  StraSC 4  Item 7: Status of Strategy (2014) Interventions  </vt:lpstr>
      <vt:lpstr>PowerPoint Presentation</vt:lpstr>
      <vt:lpstr>DWS MONITORING STATIONS</vt:lpstr>
      <vt:lpstr>PowerPoint Presentation</vt:lpstr>
      <vt:lpstr>PowerPoint Presentation</vt:lpstr>
      <vt:lpstr>PowerPoint Presentation</vt:lpstr>
      <vt:lpstr>PowerPoint Presentation</vt:lpstr>
      <vt:lpstr>7.5: City of Mbombela Allocations</vt:lpstr>
      <vt:lpstr>PowerPoint Presentation</vt:lpstr>
      <vt:lpstr>PowerPoint Presentation</vt:lpstr>
      <vt:lpstr>PowerPoint Presentation</vt:lpstr>
      <vt:lpstr>PowerPoint Presentation</vt:lpstr>
      <vt:lpstr>CONTINUATION OF WATER REQUIREMENTS AND AVAILABILITY RECONCILIATION STRATEGY FOR THE MBOMBELA MUNICIPAL AREA  (Crocodile Sabie River System Reconciliation Strategy)  Strategy Steering Committee Meeting  StraSC 4  Item 8: Overview of Study  Activities  </vt:lpstr>
      <vt:lpstr>STUDY TASKS</vt:lpstr>
      <vt:lpstr>PowerPoint Presentation</vt:lpstr>
      <vt:lpstr>PowerPoint Presentation</vt:lpstr>
      <vt:lpstr>PowerPoint Presentation</vt:lpstr>
      <vt:lpstr>CONTINUATION OF WATER REQUIREMENTS AND AVAILABILITY RECONCILIATION STRATEGY FOR THE MBOMBELA MUNICIPAL AREA  (Crocodile Sabie River System Reconciliation Strategy)  Strategy Steering Committee Meeting  StraSC 4  Item 9: Current Progress  </vt:lpstr>
      <vt:lpstr>CONTINUATION OF WATER REQUIREMENTS AND AVAILABILITY RECONCILIATION STRATEGY FOR THE MBOMBELA MUNICIPAL AREA  (Crocodile Sabie River System Reconciliation Strategy)  Strategy Steering Committee Meeting  StraSC 4  Item 9.1: Water Resources Assessment  </vt:lpstr>
      <vt:lpstr>9.1: TASK 7: Water Resources</vt:lpstr>
      <vt:lpstr>Hydrology</vt:lpstr>
      <vt:lpstr>PowerPoint Presentation</vt:lpstr>
      <vt:lpstr>Model Updates / Enhancements</vt:lpstr>
      <vt:lpstr>Operating Rules (supplied by IUCMA)</vt:lpstr>
      <vt:lpstr>METHODOLOGY TO UNDERTAKE WATER RESOURCES ANALYSES</vt:lpstr>
      <vt:lpstr>YIELD MODELLING: VARYING APPROACHES</vt:lpstr>
      <vt:lpstr>WHITE RIVER</vt:lpstr>
      <vt:lpstr>CROCODILE</vt:lpstr>
      <vt:lpstr>SABIE</vt:lpstr>
      <vt:lpstr>PROPOSED DAMS/OPTIONS</vt:lpstr>
      <vt:lpstr>Historic firm yields and current demands</vt:lpstr>
      <vt:lpstr>Historic firm yields and current demands</vt:lpstr>
      <vt:lpstr>Historic firm yields and current demands</vt:lpstr>
      <vt:lpstr>Historic firm yields</vt:lpstr>
      <vt:lpstr>PowerPoint Presentation</vt:lpstr>
      <vt:lpstr>Current operating rule</vt:lpstr>
      <vt:lpstr>Alternative operating rule (dynamic driven by short term curves)</vt:lpstr>
      <vt:lpstr>Current system balances</vt:lpstr>
      <vt:lpstr>Current system balances</vt:lpstr>
      <vt:lpstr>Current system balances</vt:lpstr>
      <vt:lpstr>Summary of WRPM Results</vt:lpstr>
      <vt:lpstr>Summary of WRPM Results</vt:lpstr>
      <vt:lpstr>Summary and Way forward</vt:lpstr>
      <vt:lpstr>CONTINUATION OF WATER REQUIREMENTS AND AVAILABILITY RECONCILIATION STRATEGY FOR THE MBOMBELA MUNICIPAL AREA  (Crocodile Sabie River System Reconciliation Strategy)  Strategy Steering Committee Meeting  StraSC 4  Item 9.2: Infrastructure and Cost Assessment  </vt:lpstr>
      <vt:lpstr>task 7: INFRASTRUCTURE AND COST ASSESSMENT    Task 7 relates to the infrastructure of the intervention options identified during the previous Reconciliation Strategy, including the related financial implications.   The Task has been divided into subtasks with deliverables:  Task 7: Infrastructure and Cost Assessment Report (Report 6)  Task 7.1: Infrastructure/Intervention Status Quo Module                Chapter in the Infrastructure and Cost Assessment     Report (Report 6) Completed  Task 7.2: Options Development Module                Chapter in the Infrastructure and Cost Assessment     Report (Report 6)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CONTINUATION OF WATER REQUIREMENTS AND AVAILABILITY RECONCILIATION STRATEGY FOR THE MBOMBELA MUNICIPAL AREA  (Crocodile Sabie River System Reconciliation Strategy)  Strategy Steering Committee Meeting  StraSC 4  Item 10: Discussion and Comments  </vt:lpstr>
    </vt:vector>
  </TitlesOfParts>
  <Company>BKS PTY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Robertson, Guy</dc:creator>
  <cp:lastModifiedBy>Ngcobo Ayanda</cp:lastModifiedBy>
  <cp:revision>816</cp:revision>
  <cp:lastPrinted>2019-09-11T06:16:34Z</cp:lastPrinted>
  <dcterms:created xsi:type="dcterms:W3CDTF">2014-08-06T06:48:46Z</dcterms:created>
  <dcterms:modified xsi:type="dcterms:W3CDTF">2021-08-30T10:39:48Z</dcterms:modified>
</cp:coreProperties>
</file>